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</p:sldMasterIdLst>
  <p:notesMasterIdLst>
    <p:notesMasterId r:id="rId55"/>
  </p:notesMasterIdLst>
  <p:handoutMasterIdLst>
    <p:handoutMasterId r:id="rId56"/>
  </p:handoutMasterIdLst>
  <p:sldIdLst>
    <p:sldId id="256" r:id="rId2"/>
    <p:sldId id="1814" r:id="rId3"/>
    <p:sldId id="1900" r:id="rId4"/>
    <p:sldId id="1901" r:id="rId5"/>
    <p:sldId id="1902" r:id="rId6"/>
    <p:sldId id="1903" r:id="rId7"/>
    <p:sldId id="1904" r:id="rId8"/>
    <p:sldId id="1905" r:id="rId9"/>
    <p:sldId id="1794" r:id="rId10"/>
    <p:sldId id="1838" r:id="rId11"/>
    <p:sldId id="1796" r:id="rId12"/>
    <p:sldId id="1788" r:id="rId13"/>
    <p:sldId id="1797" r:id="rId14"/>
    <p:sldId id="1798" r:id="rId15"/>
    <p:sldId id="1789" r:id="rId16"/>
    <p:sldId id="1790" r:id="rId17"/>
    <p:sldId id="1791" r:id="rId18"/>
    <p:sldId id="1844" r:id="rId19"/>
    <p:sldId id="1818" r:id="rId20"/>
    <p:sldId id="1819" r:id="rId21"/>
    <p:sldId id="1820" r:id="rId22"/>
    <p:sldId id="1821" r:id="rId23"/>
    <p:sldId id="1822" r:id="rId24"/>
    <p:sldId id="1825" r:id="rId25"/>
    <p:sldId id="1823" r:id="rId26"/>
    <p:sldId id="1824" r:id="rId27"/>
    <p:sldId id="1826" r:id="rId28"/>
    <p:sldId id="1827" r:id="rId29"/>
    <p:sldId id="1828" r:id="rId30"/>
    <p:sldId id="1906" r:id="rId31"/>
    <p:sldId id="1907" r:id="rId32"/>
    <p:sldId id="1829" r:id="rId33"/>
    <p:sldId id="1830" r:id="rId34"/>
    <p:sldId id="1831" r:id="rId35"/>
    <p:sldId id="1832" r:id="rId36"/>
    <p:sldId id="1833" r:id="rId37"/>
    <p:sldId id="1834" r:id="rId38"/>
    <p:sldId id="1845" r:id="rId39"/>
    <p:sldId id="1846" r:id="rId40"/>
    <p:sldId id="1836" r:id="rId41"/>
    <p:sldId id="1847" r:id="rId42"/>
    <p:sldId id="1849" r:id="rId43"/>
    <p:sldId id="1895" r:id="rId44"/>
    <p:sldId id="1896" r:id="rId45"/>
    <p:sldId id="1897" r:id="rId46"/>
    <p:sldId id="1898" r:id="rId47"/>
    <p:sldId id="1850" r:id="rId48"/>
    <p:sldId id="1851" r:id="rId49"/>
    <p:sldId id="1852" r:id="rId50"/>
    <p:sldId id="1853" r:id="rId51"/>
    <p:sldId id="1854" r:id="rId52"/>
    <p:sldId id="1804" r:id="rId53"/>
    <p:sldId id="1837" r:id="rId54"/>
  </p:sldIdLst>
  <p:sldSz cx="12192000" cy="6858000"/>
  <p:notesSz cx="9601200" cy="7315200"/>
  <p:kinsoku lang="ja-JP" invalStChars="、。，．・：；？！゛゜ヽヾゝゞ々ー’”）〕］｝〉》」』】°‰′″℃￠％ぁぃぅぇぉっゃゅょゎァィゥェォッャュョヮヵヶ!%),.:;?]}｡｣､･ｧｨｩｪｫｬｭｮｯｰﾞﾟ" invalEndChars="‘“（〔［｛〈《「『【￥＄$([\{｢￡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Comic Sans MS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Comic Sans MS" charset="0"/>
        <a:ea typeface="ＭＳ Ｐゴシック" charset="0"/>
        <a:cs typeface="ＭＳ Ｐゴシック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Comic Sans MS" charset="0"/>
        <a:ea typeface="ＭＳ Ｐゴシック" charset="0"/>
        <a:cs typeface="ＭＳ Ｐゴシック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Comic Sans MS" charset="0"/>
        <a:ea typeface="ＭＳ Ｐゴシック" charset="0"/>
        <a:cs typeface="ＭＳ Ｐゴシック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Comic Sans MS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b="1" kern="1200">
        <a:solidFill>
          <a:schemeClr val="tx1"/>
        </a:solidFill>
        <a:latin typeface="Comic Sans MS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b="1" kern="1200">
        <a:solidFill>
          <a:schemeClr val="tx1"/>
        </a:solidFill>
        <a:latin typeface="Comic Sans MS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b="1" kern="1200">
        <a:solidFill>
          <a:schemeClr val="tx1"/>
        </a:solidFill>
        <a:latin typeface="Comic Sans MS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b="1" kern="1200">
        <a:solidFill>
          <a:schemeClr val="tx1"/>
        </a:solidFill>
        <a:latin typeface="Comic Sans MS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hiddenSlides="1"/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FFAA"/>
    <a:srgbClr val="FF0000"/>
    <a:srgbClr val="2A40E2"/>
    <a:srgbClr val="BCFFBC"/>
    <a:srgbClr val="F430AB"/>
    <a:srgbClr val="A18623"/>
    <a:srgbClr val="9E7800"/>
    <a:srgbClr val="C49500"/>
    <a:srgbClr val="E6E703"/>
    <a:srgbClr val="72AAA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258" autoAdjust="0"/>
    <p:restoredTop sz="95005" autoAdjust="0"/>
  </p:normalViewPr>
  <p:slideViewPr>
    <p:cSldViewPr>
      <p:cViewPr varScale="1">
        <p:scale>
          <a:sx n="99" d="100"/>
          <a:sy n="99" d="100"/>
        </p:scale>
        <p:origin x="55" y="20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40" d="100"/>
        <a:sy n="140" d="100"/>
      </p:scale>
      <p:origin x="0" y="-1567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4387622" y="6956428"/>
            <a:ext cx="827553" cy="2749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pattFill prst="narHorz">
                  <a:fgClr>
                    <a:schemeClr val="tx1"/>
                  </a:fgClr>
                  <a:bgClr>
                    <a:schemeClr val="bg1"/>
                  </a:bgClr>
                </a:patt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262" tIns="46972" rIns="92262" bIns="46972">
            <a:spAutoFit/>
          </a:bodyPr>
          <a:lstStyle/>
          <a:p>
            <a:pPr algn="ctr" defTabSz="917049">
              <a:lnSpc>
                <a:spcPct val="90000"/>
              </a:lnSpc>
            </a:pPr>
            <a:r>
              <a:rPr lang="en-US" sz="1300" b="0">
                <a:latin typeface="Gill Sans Light" charset="0"/>
                <a:cs typeface="Gill Sans Light" charset="0"/>
              </a:rPr>
              <a:t>Page </a:t>
            </a:r>
            <a:fld id="{073744B8-EF17-EB47-B355-93F8159194C2}" type="slidenum">
              <a:rPr lang="en-US" sz="1300" b="0">
                <a:latin typeface="Gill Sans Light" charset="0"/>
                <a:cs typeface="Gill Sans Light" charset="0"/>
              </a:rPr>
              <a:pPr algn="ctr" defTabSz="917049">
                <a:lnSpc>
                  <a:spcPct val="90000"/>
                </a:lnSpc>
              </a:pPr>
              <a:t>‹#›</a:t>
            </a:fld>
            <a:endParaRPr lang="en-US" sz="1300" b="0">
              <a:latin typeface="Gill Sans Light" charset="0"/>
              <a:cs typeface="Gill Sans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744498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4373194" y="6956428"/>
            <a:ext cx="856407" cy="2749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pattFill prst="narHorz">
                  <a:fgClr>
                    <a:schemeClr val="tx1"/>
                  </a:fgClr>
                  <a:bgClr>
                    <a:schemeClr val="bg1"/>
                  </a:bgClr>
                </a:patt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262" tIns="46972" rIns="92262" bIns="46972">
            <a:spAutoFit/>
          </a:bodyPr>
          <a:lstStyle/>
          <a:p>
            <a:pPr algn="ctr" defTabSz="917049">
              <a:lnSpc>
                <a:spcPct val="90000"/>
              </a:lnSpc>
            </a:pPr>
            <a:r>
              <a:rPr lang="en-US" sz="1300" b="0"/>
              <a:t>Page </a:t>
            </a:r>
            <a:fld id="{6D259941-7246-4245-A40C-55C6F952DF9E}" type="slidenum">
              <a:rPr lang="en-US" sz="1300" b="0"/>
              <a:pPr algn="ctr" defTabSz="917049">
                <a:lnSpc>
                  <a:spcPct val="90000"/>
                </a:lnSpc>
              </a:pPr>
              <a:t>‹#›</a:t>
            </a:fld>
            <a:endParaRPr lang="en-US" sz="1300" b="0"/>
          </a:p>
        </p:txBody>
      </p:sp>
      <p:sp>
        <p:nvSpPr>
          <p:cNvPr id="65539" name="Rectangle 3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362200" y="547688"/>
            <a:ext cx="4876800" cy="2744787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xmlns="" val="1"/>
            </a:ext>
          </a:extLst>
        </p:spPr>
      </p:sp>
      <p:sp>
        <p:nvSpPr>
          <p:cNvPr id="2052" name="Rectangle 4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281115" y="3475044"/>
            <a:ext cx="7038975" cy="3292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pattFill prst="narHorz">
                  <a:fgClr>
                    <a:schemeClr val="tx1"/>
                  </a:fgClr>
                  <a:bgClr>
                    <a:schemeClr val="bg1"/>
                  </a:bgClr>
                </a:patt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616" tIns="46972" rIns="95616" bIns="4697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Body Text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8510772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lnSpc>
        <a:spcPct val="90000"/>
      </a:lnSpc>
      <a:spcBef>
        <a:spcPct val="40000"/>
      </a:spcBef>
      <a:spcAft>
        <a:spcPct val="0"/>
      </a:spcAft>
      <a:defRPr sz="1200" kern="1200">
        <a:solidFill>
          <a:schemeClr val="tx1"/>
        </a:solidFill>
        <a:latin typeface="Comic Sans MS" pitchFamily="66" charset="0"/>
        <a:ea typeface="ＭＳ Ｐゴシック" charset="0"/>
        <a:cs typeface="ＭＳ Ｐゴシック" charset="0"/>
      </a:defRPr>
    </a:lvl1pPr>
    <a:lvl2pPr marL="457200" algn="l" rtl="0" eaLnBrk="0" fontAlgn="base" hangingPunct="0">
      <a:lnSpc>
        <a:spcPct val="90000"/>
      </a:lnSpc>
      <a:spcBef>
        <a:spcPct val="40000"/>
      </a:spcBef>
      <a:spcAft>
        <a:spcPct val="0"/>
      </a:spcAft>
      <a:defRPr sz="1200" kern="1200">
        <a:solidFill>
          <a:schemeClr val="tx1"/>
        </a:solidFill>
        <a:latin typeface="Comic Sans MS" pitchFamily="66" charset="0"/>
        <a:ea typeface="ＭＳ Ｐゴシック" charset="0"/>
        <a:cs typeface="+mn-cs"/>
      </a:defRPr>
    </a:lvl2pPr>
    <a:lvl3pPr marL="914400" algn="l" rtl="0" eaLnBrk="0" fontAlgn="base" hangingPunct="0">
      <a:lnSpc>
        <a:spcPct val="90000"/>
      </a:lnSpc>
      <a:spcBef>
        <a:spcPct val="40000"/>
      </a:spcBef>
      <a:spcAft>
        <a:spcPct val="0"/>
      </a:spcAft>
      <a:defRPr sz="1200" kern="1200">
        <a:solidFill>
          <a:schemeClr val="tx1"/>
        </a:solidFill>
        <a:latin typeface="Comic Sans MS" pitchFamily="66" charset="0"/>
        <a:ea typeface="ＭＳ Ｐゴシック" charset="0"/>
        <a:cs typeface="+mn-cs"/>
      </a:defRPr>
    </a:lvl3pPr>
    <a:lvl4pPr marL="1371600" algn="l" rtl="0" eaLnBrk="0" fontAlgn="base" hangingPunct="0">
      <a:lnSpc>
        <a:spcPct val="90000"/>
      </a:lnSpc>
      <a:spcBef>
        <a:spcPct val="40000"/>
      </a:spcBef>
      <a:spcAft>
        <a:spcPct val="0"/>
      </a:spcAft>
      <a:defRPr sz="1200" kern="1200">
        <a:solidFill>
          <a:schemeClr val="tx1"/>
        </a:solidFill>
        <a:latin typeface="Comic Sans MS" pitchFamily="66" charset="0"/>
        <a:ea typeface="ＭＳ Ｐゴシック" charset="0"/>
        <a:cs typeface="+mn-cs"/>
      </a:defRPr>
    </a:lvl4pPr>
    <a:lvl5pPr marL="1828800" algn="l" rtl="0" eaLnBrk="0" fontAlgn="base" hangingPunct="0">
      <a:lnSpc>
        <a:spcPct val="90000"/>
      </a:lnSpc>
      <a:spcBef>
        <a:spcPct val="40000"/>
      </a:spcBef>
      <a:spcAft>
        <a:spcPct val="0"/>
      </a:spcAft>
      <a:defRPr sz="1200" kern="1200">
        <a:solidFill>
          <a:schemeClr val="tx1"/>
        </a:solidFill>
        <a:latin typeface="Comic Sans MS" pitchFamily="66" charset="0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362200" y="547688"/>
            <a:ext cx="4876800" cy="2744787"/>
          </a:xfrm>
          <a:ln/>
        </p:spPr>
      </p:sp>
      <p:sp>
        <p:nvSpPr>
          <p:cNvPr id="66563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Comic Sans MS" charset="0"/>
              <a:cs typeface="+mn-cs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275742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1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53054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676945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CS252 S05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1955130-ED17-496F-8501-441305981CA2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0056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9185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look at I/O in a modern processor. </a:t>
            </a:r>
          </a:p>
        </p:txBody>
      </p:sp>
    </p:spTree>
    <p:extLst>
      <p:ext uri="{BB962C8B-B14F-4D97-AF65-F5344CB8AC3E}">
        <p14:creationId xmlns:p14="http://schemas.microsoft.com/office/powerpoint/2010/main" val="35338282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98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ea typeface="MS P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72297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8814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1988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15938" y="4343799"/>
            <a:ext cx="5910036" cy="4115594"/>
          </a:xfrm>
          <a:noFill/>
          <a:ln w="9525"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645" tIns="46983" rIns="95645" bIns="46983"/>
          <a:lstStyle/>
          <a:p>
            <a:r>
              <a:rPr lang="en-US" dirty="0"/>
              <a:t>After the OS has issued a command to the I/O device either via a special I/O instruction or by writing to a location in the I/O address space,  the OS needs to be notified when:</a:t>
            </a:r>
          </a:p>
          <a:p>
            <a:r>
              <a:rPr lang="en-US" dirty="0"/>
              <a:t>(a) The I/O device has completed the operation.</a:t>
            </a:r>
          </a:p>
          <a:p>
            <a:r>
              <a:rPr lang="en-US" dirty="0"/>
              <a:t>(b) Or when the I/O device has encountered an error.</a:t>
            </a:r>
          </a:p>
          <a:p>
            <a:r>
              <a:rPr lang="en-US" dirty="0"/>
              <a:t>This can be accomplished in two different ways: Polling and I/O interrupt.</a:t>
            </a:r>
          </a:p>
          <a:p>
            <a:endParaRPr lang="en-US" dirty="0"/>
          </a:p>
          <a:p>
            <a:r>
              <a:rPr lang="en-US" dirty="0"/>
              <a:t>+1 = 58 min. (Y:38)</a:t>
            </a:r>
          </a:p>
        </p:txBody>
      </p:sp>
      <p:sp>
        <p:nvSpPr>
          <p:cNvPr id="70658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4813" y="588963"/>
            <a:ext cx="6065837" cy="3413125"/>
          </a:xfrm>
          <a:ln>
            <a:noFill/>
          </a:ln>
          <a:extLs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sp>
    </p:spTree>
    <p:extLst>
      <p:ext uri="{BB962C8B-B14F-4D97-AF65-F5344CB8AC3E}">
        <p14:creationId xmlns:p14="http://schemas.microsoft.com/office/powerpoint/2010/main" val="24253975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985786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1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9201163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>
            <a:lvl1pPr>
              <a:defRPr sz="3600"/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12800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pPr lvl="0"/>
            <a:r>
              <a:rPr lang="en-US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03006919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221120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37600" y="152400"/>
            <a:ext cx="2641600" cy="5867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2800" y="152400"/>
            <a:ext cx="7721600" cy="5867400"/>
          </a:xfrm>
        </p:spPr>
        <p:txBody>
          <a:bodyPr vert="eaVer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2919027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20800" y="152400"/>
            <a:ext cx="9550400" cy="533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812800" y="914400"/>
            <a:ext cx="5181600" cy="51054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914400"/>
            <a:ext cx="5181600" cy="51054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1692831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latin typeface="Gill Sans" charset="0"/>
                <a:ea typeface="Gill Sans" charset="0"/>
                <a:cs typeface="Gill Sans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b="0" i="0">
                <a:latin typeface="Gill Sans Light" charset="0"/>
                <a:ea typeface="Gill Sans Light" charset="0"/>
                <a:cs typeface="Gill Sans Light" charset="0"/>
              </a:defRPr>
            </a:lvl1pPr>
            <a:lvl2pPr>
              <a:defRPr b="0" i="0">
                <a:latin typeface="Gill Sans Light" charset="0"/>
                <a:ea typeface="Gill Sans Light" charset="0"/>
                <a:cs typeface="Gill Sans Light" charset="0"/>
              </a:defRPr>
            </a:lvl2pPr>
            <a:lvl3pPr>
              <a:defRPr b="0" i="0">
                <a:latin typeface="Gill Sans Light" charset="0"/>
                <a:ea typeface="Gill Sans Light" charset="0"/>
                <a:cs typeface="Gill Sans Light" charset="0"/>
              </a:defRPr>
            </a:lvl3pPr>
            <a:lvl4pPr>
              <a:defRPr b="0" i="0">
                <a:latin typeface="Gill Sans Light" charset="0"/>
                <a:ea typeface="Gill Sans Light" charset="0"/>
                <a:cs typeface="Gill Sans Light" charset="0"/>
              </a:defRPr>
            </a:lvl4pPr>
            <a:lvl5pPr>
              <a:defRPr b="0" i="0">
                <a:latin typeface="Gill Sans Light" charset="0"/>
                <a:ea typeface="Gill Sans Light" charset="0"/>
                <a:cs typeface="Gill Sans Ligh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9218968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545881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2800" y="914400"/>
            <a:ext cx="5181600" cy="51054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914400"/>
            <a:ext cx="5181600" cy="51054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236857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1304875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6387832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9764620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9463132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5009511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320800" y="152400"/>
            <a:ext cx="9550400" cy="5334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pattFill prst="narHorz">
                  <a:fgClr>
                    <a:schemeClr val="tx1"/>
                  </a:fgClr>
                  <a:bgClr>
                    <a:schemeClr val="bg1"/>
                  </a:bgClr>
                </a:patt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0478" tIns="44445" rIns="90478" bIns="44445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Slide Title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12800" y="914400"/>
            <a:ext cx="10566400" cy="51054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pattFill prst="narHorz">
                  <a:fgClr>
                    <a:schemeClr val="tx1"/>
                  </a:fgClr>
                  <a:bgClr>
                    <a:schemeClr val="bg1"/>
                  </a:bgClr>
                </a:patt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0478" tIns="44445" rIns="90478" bIns="4444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Body Text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1028" name="Rectangle 4"/>
          <p:cNvSpPr>
            <a:spLocks noChangeArrowheads="1"/>
          </p:cNvSpPr>
          <p:nvPr userDrawn="1"/>
        </p:nvSpPr>
        <p:spPr bwMode="auto">
          <a:xfrm>
            <a:off x="11049000" y="6551613"/>
            <a:ext cx="987431" cy="3052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pattFill prst="narHorz">
                  <a:fgClr>
                    <a:schemeClr val="tx1"/>
                  </a:fgClr>
                  <a:bgClr>
                    <a:schemeClr val="bg1"/>
                  </a:bgClr>
                </a:patt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78" tIns="44445" rIns="90478" bIns="44445">
            <a:spAutoFit/>
          </a:bodyPr>
          <a:lstStyle/>
          <a:p>
            <a:pPr algn="ctr"/>
            <a:r>
              <a:rPr lang="en-US" sz="1400" b="0" dirty="0" err="1">
                <a:solidFill>
                  <a:srgbClr val="2A40E2"/>
                </a:solidFill>
                <a:latin typeface="Gill Sans" charset="0"/>
                <a:cs typeface="Gill Sans" charset="0"/>
              </a:rPr>
              <a:t>Lec</a:t>
            </a:r>
            <a:r>
              <a:rPr lang="en-US" sz="1400" b="0" dirty="0">
                <a:solidFill>
                  <a:srgbClr val="2A40E2"/>
                </a:solidFill>
                <a:latin typeface="Gill Sans" charset="0"/>
                <a:cs typeface="Gill Sans" charset="0"/>
              </a:rPr>
              <a:t> </a:t>
            </a:r>
            <a:r>
              <a:rPr lang="en-US" sz="1400" b="0" dirty="0" smtClean="0">
                <a:solidFill>
                  <a:srgbClr val="2A40E2"/>
                </a:solidFill>
                <a:latin typeface="Gill Sans" charset="0"/>
                <a:cs typeface="Gill Sans" charset="0"/>
              </a:rPr>
              <a:t>18.</a:t>
            </a:r>
            <a:fld id="{8B82DB86-37F9-954E-8F10-00623E1FD261}" type="slidenum">
              <a:rPr lang="en-US" sz="1400" b="0" smtClean="0">
                <a:solidFill>
                  <a:srgbClr val="2A40E2"/>
                </a:solidFill>
                <a:latin typeface="Gill Sans" charset="0"/>
                <a:cs typeface="Gill Sans" charset="0"/>
              </a:rPr>
              <a:pPr algn="ctr"/>
              <a:t>‹#›</a:t>
            </a:fld>
            <a:endParaRPr lang="en-US" sz="1400" b="0" dirty="0">
              <a:solidFill>
                <a:srgbClr val="2A40E2"/>
              </a:solidFill>
              <a:latin typeface="Gill Sans" charset="0"/>
              <a:cs typeface="Gill Sans" charset="0"/>
            </a:endParaRPr>
          </a:p>
        </p:txBody>
      </p:sp>
      <p:sp>
        <p:nvSpPr>
          <p:cNvPr id="1029" name="Text Box 5"/>
          <p:cNvSpPr txBox="1">
            <a:spLocks noChangeArrowheads="1"/>
          </p:cNvSpPr>
          <p:nvPr/>
        </p:nvSpPr>
        <p:spPr bwMode="auto">
          <a:xfrm>
            <a:off x="1" y="6550025"/>
            <a:ext cx="979733" cy="307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xmlns="" w="571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4" rIns="91429" bIns="45714"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>
              <a:defRPr/>
            </a:pPr>
            <a:r>
              <a:rPr lang="en-US" sz="1400" b="0" dirty="0" smtClean="0">
                <a:solidFill>
                  <a:srgbClr val="2A40E2"/>
                </a:solidFill>
                <a:latin typeface="Gill Sans" charset="0"/>
                <a:ea typeface="Gill Sans" charset="0"/>
                <a:cs typeface="Gill Sans" charset="0"/>
              </a:rPr>
              <a:t>3/31/2022</a:t>
            </a:r>
            <a:endParaRPr lang="en-US" sz="1400" b="0" dirty="0">
              <a:solidFill>
                <a:srgbClr val="2A40E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030" name="Line 6"/>
          <p:cNvSpPr>
            <a:spLocks noChangeShapeType="1"/>
          </p:cNvSpPr>
          <p:nvPr userDrawn="1"/>
        </p:nvSpPr>
        <p:spPr bwMode="auto">
          <a:xfrm>
            <a:off x="1320800" y="685800"/>
            <a:ext cx="9550400" cy="0"/>
          </a:xfrm>
          <a:prstGeom prst="line">
            <a:avLst/>
          </a:prstGeom>
          <a:noFill/>
          <a:ln w="38100" cmpd="dbl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defRPr/>
            </a:pPr>
            <a:endParaRPr lang="en-US">
              <a:ea typeface="Arial" charset="0"/>
              <a:cs typeface="Arial" charset="0"/>
            </a:endParaRPr>
          </a:p>
        </p:txBody>
      </p:sp>
      <p:sp>
        <p:nvSpPr>
          <p:cNvPr id="1031" name="Text Box 7"/>
          <p:cNvSpPr txBox="1">
            <a:spLocks noChangeArrowheads="1"/>
          </p:cNvSpPr>
          <p:nvPr userDrawn="1"/>
        </p:nvSpPr>
        <p:spPr bwMode="auto">
          <a:xfrm>
            <a:off x="4004418" y="6550025"/>
            <a:ext cx="4163297" cy="307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xmlns="" w="571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4" rIns="91429" bIns="45714"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charset="0"/>
                <a:ea typeface="ＭＳ Ｐゴシック" charset="0"/>
                <a:cs typeface="Arial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9pPr>
          </a:lstStyle>
          <a:p>
            <a:pPr>
              <a:defRPr/>
            </a:pPr>
            <a:r>
              <a:rPr lang="en-US" sz="1400" b="0" dirty="0" smtClean="0">
                <a:solidFill>
                  <a:srgbClr val="2A40E2"/>
                </a:solidFill>
                <a:latin typeface="Gill Sans" charset="0"/>
                <a:cs typeface="Gill Sans" charset="0"/>
              </a:rPr>
              <a:t>Joseph &amp; </a:t>
            </a:r>
            <a:r>
              <a:rPr lang="en-US" sz="1400" b="0" dirty="0" err="1" smtClean="0">
                <a:solidFill>
                  <a:srgbClr val="2A40E2"/>
                </a:solidFill>
                <a:latin typeface="Gill Sans" charset="0"/>
                <a:cs typeface="Gill Sans" charset="0"/>
              </a:rPr>
              <a:t>Kubiatowicz</a:t>
            </a:r>
            <a:r>
              <a:rPr lang="en-US" sz="1400" b="0" dirty="0" smtClean="0">
                <a:solidFill>
                  <a:srgbClr val="2A40E2"/>
                </a:solidFill>
                <a:latin typeface="Gill Sans" charset="0"/>
                <a:cs typeface="Gill Sans" charset="0"/>
              </a:rPr>
              <a:t> </a:t>
            </a:r>
            <a:r>
              <a:rPr lang="en-US" sz="1400" b="0" dirty="0">
                <a:solidFill>
                  <a:srgbClr val="2A40E2"/>
                </a:solidFill>
                <a:latin typeface="Gill Sans" charset="0"/>
                <a:cs typeface="Gill Sans" charset="0"/>
              </a:rPr>
              <a:t>CS162 © UCB </a:t>
            </a:r>
            <a:r>
              <a:rPr lang="en-US" sz="1400" b="0" dirty="0" smtClean="0">
                <a:solidFill>
                  <a:srgbClr val="2A40E2"/>
                </a:solidFill>
                <a:latin typeface="Gill Sans" charset="0"/>
                <a:cs typeface="Gill Sans" charset="0"/>
              </a:rPr>
              <a:t>Spring</a:t>
            </a:r>
            <a:r>
              <a:rPr lang="en-US" sz="1400" b="0" baseline="0" dirty="0" smtClean="0">
                <a:solidFill>
                  <a:srgbClr val="2A40E2"/>
                </a:solidFill>
                <a:latin typeface="Gill Sans" charset="0"/>
                <a:cs typeface="Gill Sans" charset="0"/>
              </a:rPr>
              <a:t> 2022</a:t>
            </a:r>
            <a:endParaRPr lang="en-US" sz="1400" b="0" dirty="0">
              <a:solidFill>
                <a:srgbClr val="2A40E2"/>
              </a:solidFill>
              <a:latin typeface="Gill Sans" charset="0"/>
              <a:cs typeface="Gill Sans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</p:sldLayoutIdLst>
  <p:transition/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rgbClr val="2A40E2"/>
          </a:solidFill>
          <a:latin typeface="Gill Sans" charset="0"/>
          <a:ea typeface="ＭＳ Ｐゴシック" charset="0"/>
          <a:cs typeface="Gill Sans" charset="0"/>
        </a:defRPr>
      </a:lvl1pPr>
      <a:lvl2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rgbClr val="2A40E2"/>
          </a:solidFill>
          <a:latin typeface="Gill Sans" charset="0"/>
          <a:ea typeface="ＭＳ Ｐゴシック" charset="0"/>
          <a:cs typeface="Gill Sans" charset="0"/>
        </a:defRPr>
      </a:lvl2pPr>
      <a:lvl3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rgbClr val="2A40E2"/>
          </a:solidFill>
          <a:latin typeface="Gill Sans" charset="0"/>
          <a:ea typeface="ＭＳ Ｐゴシック" charset="0"/>
          <a:cs typeface="Gill Sans" charset="0"/>
        </a:defRPr>
      </a:lvl3pPr>
      <a:lvl4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rgbClr val="2A40E2"/>
          </a:solidFill>
          <a:latin typeface="Gill Sans" charset="0"/>
          <a:ea typeface="ＭＳ Ｐゴシック" charset="0"/>
          <a:cs typeface="Gill Sans" charset="0"/>
        </a:defRPr>
      </a:lvl4pPr>
      <a:lvl5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rgbClr val="2A40E2"/>
          </a:solidFill>
          <a:latin typeface="Gill Sans" charset="0"/>
          <a:ea typeface="ＭＳ Ｐゴシック" charset="0"/>
          <a:cs typeface="Gill Sans" charset="0"/>
        </a:defRPr>
      </a:lvl5pPr>
      <a:lvl6pPr marL="457200"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rgbClr val="2A40E2"/>
          </a:solidFill>
          <a:latin typeface="Comic Sans MS" pitchFamily="66" charset="0"/>
        </a:defRPr>
      </a:lvl6pPr>
      <a:lvl7pPr marL="914400"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rgbClr val="2A40E2"/>
          </a:solidFill>
          <a:latin typeface="Comic Sans MS" pitchFamily="66" charset="0"/>
        </a:defRPr>
      </a:lvl7pPr>
      <a:lvl8pPr marL="1371600"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rgbClr val="2A40E2"/>
          </a:solidFill>
          <a:latin typeface="Comic Sans MS" pitchFamily="66" charset="0"/>
        </a:defRPr>
      </a:lvl8pPr>
      <a:lvl9pPr marL="1828800"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rgbClr val="2A40E2"/>
          </a:solidFill>
          <a:latin typeface="Comic Sans MS" pitchFamily="66" charset="0"/>
        </a:defRPr>
      </a:lvl9pPr>
    </p:titleStyle>
    <p:bodyStyle>
      <a:lvl1pPr marL="285750" indent="-28575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Char char="•"/>
        <a:defRPr sz="2400">
          <a:solidFill>
            <a:schemeClr val="tx1"/>
          </a:solidFill>
          <a:latin typeface="Gill Sans" charset="0"/>
          <a:ea typeface="ＭＳ Ｐゴシック" charset="0"/>
          <a:cs typeface="Gill Sans" charset="0"/>
        </a:defRPr>
      </a:lvl1pPr>
      <a:lvl2pPr marL="685800" indent="-22860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 sz="2200">
          <a:solidFill>
            <a:schemeClr val="tx1"/>
          </a:solidFill>
          <a:latin typeface="Gill Sans" charset="0"/>
          <a:ea typeface="Gill Sans" charset="0"/>
          <a:cs typeface="Gill Sans" charset="0"/>
        </a:defRPr>
      </a:lvl2pPr>
      <a:lvl3pPr marL="1143000" indent="-22860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Char char="»"/>
        <a:defRPr sz="2000">
          <a:solidFill>
            <a:schemeClr val="tx1"/>
          </a:solidFill>
          <a:latin typeface="Gill Sans" charset="0"/>
          <a:ea typeface="Gill Sans" charset="0"/>
          <a:cs typeface="Gill Sans" charset="0"/>
        </a:defRPr>
      </a:lvl3pPr>
      <a:lvl4pPr marL="1543050" indent="-17145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Char char="•"/>
        <a:defRPr sz="2000">
          <a:solidFill>
            <a:schemeClr val="tx1"/>
          </a:solidFill>
          <a:latin typeface="Gill Sans" charset="0"/>
          <a:ea typeface="Gill Sans" charset="0"/>
          <a:cs typeface="Gill Sans" charset="0"/>
        </a:defRPr>
      </a:lvl4pPr>
      <a:lvl5pPr marL="2000250" indent="-17145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 sz="2000">
          <a:solidFill>
            <a:schemeClr val="tx1"/>
          </a:solidFill>
          <a:latin typeface="Gill Sans" charset="0"/>
          <a:ea typeface="Gill Sans" charset="0"/>
          <a:cs typeface="Gill Sans" charset="0"/>
        </a:defRPr>
      </a:lvl5pPr>
      <a:lvl6pPr marL="2457450" indent="-17145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 sz="2000" b="1">
          <a:solidFill>
            <a:schemeClr val="tx1"/>
          </a:solidFill>
          <a:latin typeface="+mn-lt"/>
        </a:defRPr>
      </a:lvl6pPr>
      <a:lvl7pPr marL="2914650" indent="-17145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 sz="2000" b="1">
          <a:solidFill>
            <a:schemeClr val="tx1"/>
          </a:solidFill>
          <a:latin typeface="+mn-lt"/>
        </a:defRPr>
      </a:lvl7pPr>
      <a:lvl8pPr marL="3371850" indent="-17145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 sz="2000" b="1">
          <a:solidFill>
            <a:schemeClr val="tx1"/>
          </a:solidFill>
          <a:latin typeface="+mn-lt"/>
        </a:defRPr>
      </a:lvl8pPr>
      <a:lvl9pPr marL="3829050" indent="-17145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 sz="2000" b="1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wmf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olid-state_drive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em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tiff"/><Relationship Id="rId4" Type="http://schemas.openxmlformats.org/officeDocument/2006/relationships/image" Target="../media/image3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tiff"/><Relationship Id="rId7" Type="http://schemas.openxmlformats.org/officeDocument/2006/relationships/image" Target="../media/image40.tiff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838200" y="1295400"/>
            <a:ext cx="10439400" cy="2057400"/>
          </a:xfrm>
        </p:spPr>
        <p:txBody>
          <a:bodyPr/>
          <a:lstStyle/>
          <a:p>
            <a:pPr>
              <a:defRPr/>
            </a:pPr>
            <a:r>
              <a:rPr lang="en-US" sz="3000" dirty="0"/>
              <a:t>CS162</a:t>
            </a:r>
            <a:br>
              <a:rPr lang="en-US" sz="3000" dirty="0"/>
            </a:br>
            <a:r>
              <a:rPr lang="en-US" sz="3000" dirty="0"/>
              <a:t>Operating Systems and</a:t>
            </a:r>
            <a:br>
              <a:rPr lang="en-US" sz="3000" dirty="0"/>
            </a:br>
            <a:r>
              <a:rPr lang="en-US" sz="3000" dirty="0"/>
              <a:t>Systems Programming</a:t>
            </a:r>
            <a:br>
              <a:rPr lang="en-US" sz="3000" dirty="0"/>
            </a:br>
            <a:r>
              <a:rPr lang="en-US" sz="3000" dirty="0"/>
              <a:t>Lecture </a:t>
            </a:r>
            <a:r>
              <a:rPr lang="en-US" sz="3000" dirty="0" smtClean="0"/>
              <a:t>18</a:t>
            </a:r>
            <a:r>
              <a:rPr lang="en-US" sz="3000" dirty="0"/>
              <a:t/>
            </a:r>
            <a:br>
              <a:rPr lang="en-US" sz="3000" dirty="0"/>
            </a:br>
            <a:r>
              <a:rPr lang="en-US" sz="3000" dirty="0" smtClean="0"/>
              <a:t/>
            </a:r>
            <a:br>
              <a:rPr lang="en-US" sz="3000" dirty="0" smtClean="0"/>
            </a:br>
            <a:r>
              <a:rPr lang="en-US" sz="3000" dirty="0" smtClean="0"/>
              <a:t>General I/O (</a:t>
            </a:r>
            <a:r>
              <a:rPr lang="en-US" sz="3000" dirty="0" err="1" smtClean="0"/>
              <a:t>Con’t</a:t>
            </a:r>
            <a:r>
              <a:rPr lang="en-US" sz="3000" dirty="0" smtClean="0"/>
              <a:t>), Storage Devices, Performance</a:t>
            </a:r>
            <a:endParaRPr lang="en-US" sz="3000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33600" y="4191000"/>
            <a:ext cx="8001000" cy="1447800"/>
          </a:xfrm>
        </p:spPr>
        <p:txBody>
          <a:bodyPr/>
          <a:lstStyle/>
          <a:p>
            <a:pPr marL="285750" indent="-285750">
              <a:defRPr/>
            </a:pPr>
            <a:r>
              <a:rPr lang="en-US" altLang="en-US" dirty="0" smtClean="0">
                <a:ea typeface="Gill Sans" charset="0"/>
              </a:rPr>
              <a:t>March 31</a:t>
            </a:r>
            <a:r>
              <a:rPr lang="en-US" altLang="en-US" baseline="30000" dirty="0" smtClean="0">
                <a:ea typeface="Gill Sans" charset="0"/>
              </a:rPr>
              <a:t>st</a:t>
            </a:r>
            <a:r>
              <a:rPr lang="en-US" altLang="en-US" dirty="0" smtClean="0">
                <a:ea typeface="Gill Sans" charset="0"/>
              </a:rPr>
              <a:t>, 2022</a:t>
            </a:r>
            <a:endParaRPr lang="en-US" altLang="en-US" dirty="0">
              <a:ea typeface="Gill Sans" charset="0"/>
            </a:endParaRPr>
          </a:p>
          <a:p>
            <a:pPr marL="285750" indent="-285750">
              <a:defRPr/>
            </a:pPr>
            <a:r>
              <a:rPr lang="en-US" altLang="en-US" dirty="0">
                <a:ea typeface="Gill Sans" charset="0"/>
              </a:rPr>
              <a:t>Prof. </a:t>
            </a:r>
            <a:r>
              <a:rPr lang="en-US" altLang="en-US" dirty="0" smtClean="0">
                <a:ea typeface="Gill Sans" charset="0"/>
              </a:rPr>
              <a:t>Anthony Joseph and John </a:t>
            </a:r>
            <a:r>
              <a:rPr lang="en-US" altLang="en-US" dirty="0" err="1" smtClean="0">
                <a:ea typeface="Gill Sans" charset="0"/>
              </a:rPr>
              <a:t>Kubiatowicz</a:t>
            </a:r>
            <a:endParaRPr lang="en-US" altLang="en-US" dirty="0">
              <a:ea typeface="Gill Sans" charset="0"/>
            </a:endParaRPr>
          </a:p>
          <a:p>
            <a:pPr marL="285750" indent="-285750">
              <a:defRPr/>
            </a:pPr>
            <a:r>
              <a:rPr lang="en-US" altLang="en-US" dirty="0">
                <a:ea typeface="Gill Sans" charset="0"/>
              </a:rPr>
              <a:t>http://cs162.eecs.Berkeley.edu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7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723725"/>
            <a:ext cx="9906000" cy="60960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ct val="5000"/>
              </a:spcBef>
            </a:pPr>
            <a:r>
              <a:rPr lang="en-US" dirty="0">
                <a:solidFill>
                  <a:schemeClr val="hlink"/>
                </a:solidFill>
                <a:ea typeface="MS PGothic" charset="0"/>
              </a:rPr>
              <a:t>Programmed I/O:</a:t>
            </a:r>
          </a:p>
          <a:p>
            <a:pPr lvl="1">
              <a:lnSpc>
                <a:spcPct val="100000"/>
              </a:lnSpc>
              <a:spcBef>
                <a:spcPct val="5000"/>
              </a:spcBef>
            </a:pPr>
            <a:r>
              <a:rPr lang="en-US" sz="2000" dirty="0">
                <a:ea typeface="MS PGothic" charset="0"/>
              </a:rPr>
              <a:t>Each byte transferred via processor in/out or load/store</a:t>
            </a:r>
          </a:p>
          <a:p>
            <a:pPr lvl="1">
              <a:lnSpc>
                <a:spcPct val="100000"/>
              </a:lnSpc>
              <a:spcBef>
                <a:spcPct val="5000"/>
              </a:spcBef>
            </a:pPr>
            <a:r>
              <a:rPr lang="en-US" sz="2000" dirty="0">
                <a:ea typeface="MS PGothic" charset="0"/>
              </a:rPr>
              <a:t>Pro: Simple hardware, easy to program</a:t>
            </a:r>
          </a:p>
          <a:p>
            <a:pPr lvl="1">
              <a:lnSpc>
                <a:spcPct val="100000"/>
              </a:lnSpc>
              <a:spcBef>
                <a:spcPct val="5000"/>
              </a:spcBef>
            </a:pPr>
            <a:r>
              <a:rPr lang="en-US" sz="2000" dirty="0">
                <a:ea typeface="MS PGothic" charset="0"/>
              </a:rPr>
              <a:t>Con: Consumes processor cycles </a:t>
            </a:r>
            <a:r>
              <a:rPr lang="en-US" sz="2000" dirty="0">
                <a:ea typeface="MS PGothic" charset="0"/>
                <a:sym typeface="Symbol" charset="0"/>
              </a:rPr>
              <a:t>proportional to data size</a:t>
            </a:r>
          </a:p>
          <a:p>
            <a:pPr lvl="3">
              <a:lnSpc>
                <a:spcPct val="100000"/>
              </a:lnSpc>
              <a:spcBef>
                <a:spcPct val="5000"/>
              </a:spcBef>
            </a:pPr>
            <a:endParaRPr lang="el-GR" sz="1800" dirty="0">
              <a:ea typeface="MS PGothic" charset="0"/>
              <a:sym typeface="Symbol" charset="0"/>
            </a:endParaRPr>
          </a:p>
          <a:p>
            <a:pPr>
              <a:lnSpc>
                <a:spcPct val="100000"/>
              </a:lnSpc>
              <a:spcBef>
                <a:spcPct val="5000"/>
              </a:spcBef>
            </a:pPr>
            <a:r>
              <a:rPr lang="en-US" dirty="0">
                <a:solidFill>
                  <a:schemeClr val="hlink"/>
                </a:solidFill>
                <a:ea typeface="MS PGothic" charset="0"/>
              </a:rPr>
              <a:t>Direct Memory Access:</a:t>
            </a:r>
          </a:p>
          <a:p>
            <a:pPr lvl="1">
              <a:lnSpc>
                <a:spcPct val="100000"/>
              </a:lnSpc>
              <a:spcBef>
                <a:spcPct val="5000"/>
              </a:spcBef>
            </a:pPr>
            <a:r>
              <a:rPr lang="en-US" sz="2000" dirty="0">
                <a:ea typeface="MS PGothic" charset="0"/>
              </a:rPr>
              <a:t>Give controller access to memory bus</a:t>
            </a:r>
          </a:p>
          <a:p>
            <a:pPr lvl="1">
              <a:lnSpc>
                <a:spcPct val="100000"/>
              </a:lnSpc>
              <a:spcBef>
                <a:spcPct val="5000"/>
              </a:spcBef>
            </a:pPr>
            <a:r>
              <a:rPr lang="en-US" sz="2000" dirty="0">
                <a:ea typeface="MS PGothic" charset="0"/>
              </a:rPr>
              <a:t>Ask it to transfer </a:t>
            </a:r>
            <a:br>
              <a:rPr lang="en-US" sz="2000" dirty="0">
                <a:ea typeface="MS PGothic" charset="0"/>
              </a:rPr>
            </a:br>
            <a:r>
              <a:rPr lang="en-US" sz="2000" dirty="0">
                <a:ea typeface="MS PGothic" charset="0"/>
              </a:rPr>
              <a:t>data blocks to/from </a:t>
            </a:r>
            <a:br>
              <a:rPr lang="en-US" sz="2000" dirty="0">
                <a:ea typeface="MS PGothic" charset="0"/>
              </a:rPr>
            </a:br>
            <a:r>
              <a:rPr lang="en-US" sz="2000" dirty="0">
                <a:ea typeface="MS PGothic" charset="0"/>
              </a:rPr>
              <a:t>memory directly</a:t>
            </a:r>
          </a:p>
          <a:p>
            <a:pPr>
              <a:lnSpc>
                <a:spcPct val="100000"/>
              </a:lnSpc>
              <a:spcBef>
                <a:spcPct val="5000"/>
              </a:spcBef>
            </a:pPr>
            <a:endParaRPr lang="en-US" dirty="0">
              <a:ea typeface="MS PGothic" charset="0"/>
            </a:endParaRPr>
          </a:p>
          <a:p>
            <a:pPr>
              <a:lnSpc>
                <a:spcPct val="100000"/>
              </a:lnSpc>
              <a:spcBef>
                <a:spcPct val="5000"/>
              </a:spcBef>
            </a:pPr>
            <a:r>
              <a:rPr lang="en-US" dirty="0">
                <a:ea typeface="MS PGothic" charset="0"/>
              </a:rPr>
              <a:t>Sample interaction </a:t>
            </a:r>
            <a:r>
              <a:rPr lang="en-US" dirty="0" smtClean="0">
                <a:ea typeface="MS PGothic" charset="0"/>
              </a:rPr>
              <a:t>with </a:t>
            </a:r>
            <a:r>
              <a:rPr lang="en-US" dirty="0">
                <a:ea typeface="MS PGothic" charset="0"/>
              </a:rPr>
              <a:t>DMA controller</a:t>
            </a:r>
            <a:br>
              <a:rPr lang="en-US" dirty="0">
                <a:ea typeface="MS PGothic" charset="0"/>
              </a:rPr>
            </a:br>
            <a:r>
              <a:rPr lang="en-US" dirty="0">
                <a:ea typeface="MS PGothic" charset="0"/>
              </a:rPr>
              <a:t>(from OSC book):</a:t>
            </a:r>
          </a:p>
        </p:txBody>
      </p:sp>
      <p:pic>
        <p:nvPicPr>
          <p:cNvPr id="841732" name="Picture 4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4" t="5923" r="464" b="5925"/>
          <a:stretch>
            <a:fillRect/>
          </a:stretch>
        </p:blipFill>
        <p:spPr bwMode="auto">
          <a:xfrm>
            <a:off x="6324600" y="2286000"/>
            <a:ext cx="5715000" cy="3813175"/>
          </a:xfrm>
          <a:prstGeom prst="rect">
            <a:avLst/>
          </a:prstGeom>
          <a:noFill/>
          <a:ln w="38100" cmpd="dbl">
            <a:solidFill>
              <a:srgbClr val="CC66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7585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152400"/>
            <a:ext cx="8534400" cy="533400"/>
          </a:xfrm>
        </p:spPr>
        <p:txBody>
          <a:bodyPr>
            <a:normAutofit/>
          </a:bodyPr>
          <a:lstStyle/>
          <a:p>
            <a:r>
              <a:rPr lang="en-US" dirty="0">
                <a:ea typeface="MS PGothic" charset="0"/>
              </a:rPr>
              <a:t>Transferring Data To/From Controller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7689593" y="3719690"/>
            <a:ext cx="3664207" cy="1233310"/>
            <a:chOff x="4700387" y="4572000"/>
            <a:chExt cx="3664207" cy="1233310"/>
          </a:xfrm>
        </p:grpSpPr>
        <p:sp>
          <p:nvSpPr>
            <p:cNvPr id="22" name="Freeform 21"/>
            <p:cNvSpPr/>
            <p:nvPr/>
          </p:nvSpPr>
          <p:spPr>
            <a:xfrm>
              <a:off x="4700387" y="4750747"/>
              <a:ext cx="3664207" cy="1054563"/>
            </a:xfrm>
            <a:custGeom>
              <a:avLst/>
              <a:gdLst>
                <a:gd name="connsiteX0" fmla="*/ 64376 w 3664207"/>
                <a:gd name="connsiteY0" fmla="*/ 1054563 h 1054563"/>
                <a:gd name="connsiteX1" fmla="*/ 102570 w 3664207"/>
                <a:gd name="connsiteY1" fmla="*/ 624894 h 1054563"/>
                <a:gd name="connsiteX2" fmla="*/ 1028787 w 3664207"/>
                <a:gd name="connsiteY2" fmla="*/ 605797 h 1054563"/>
                <a:gd name="connsiteX3" fmla="*/ 1305697 w 3664207"/>
                <a:gd name="connsiteY3" fmla="*/ 147483 h 1054563"/>
                <a:gd name="connsiteX4" fmla="*/ 1697190 w 3664207"/>
                <a:gd name="connsiteY4" fmla="*/ 13809 h 1054563"/>
                <a:gd name="connsiteX5" fmla="*/ 3664207 w 3664207"/>
                <a:gd name="connsiteY5" fmla="*/ 4260 h 1054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64207" h="1054563">
                  <a:moveTo>
                    <a:pt x="64376" y="1054563"/>
                  </a:moveTo>
                  <a:cubicBezTo>
                    <a:pt x="3105" y="877125"/>
                    <a:pt x="-58165" y="699688"/>
                    <a:pt x="102570" y="624894"/>
                  </a:cubicBezTo>
                  <a:cubicBezTo>
                    <a:pt x="263305" y="550100"/>
                    <a:pt x="828266" y="685365"/>
                    <a:pt x="1028787" y="605797"/>
                  </a:cubicBezTo>
                  <a:cubicBezTo>
                    <a:pt x="1229308" y="526229"/>
                    <a:pt x="1194297" y="246148"/>
                    <a:pt x="1305697" y="147483"/>
                  </a:cubicBezTo>
                  <a:cubicBezTo>
                    <a:pt x="1417097" y="48818"/>
                    <a:pt x="1304105" y="37679"/>
                    <a:pt x="1697190" y="13809"/>
                  </a:cubicBezTo>
                  <a:cubicBezTo>
                    <a:pt x="2090275" y="-10062"/>
                    <a:pt x="3664207" y="4260"/>
                    <a:pt x="3664207" y="4260"/>
                  </a:cubicBezTo>
                </a:path>
              </a:pathLst>
            </a:custGeom>
            <a:ln>
              <a:solidFill>
                <a:srgbClr val="FF0000"/>
              </a:solidFill>
              <a:headEnd type="none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grpSp>
          <p:nvGrpSpPr>
            <p:cNvPr id="23" name="Group 22"/>
            <p:cNvGrpSpPr/>
            <p:nvPr/>
          </p:nvGrpSpPr>
          <p:grpSpPr>
            <a:xfrm>
              <a:off x="5029200" y="5181600"/>
              <a:ext cx="304800" cy="346249"/>
              <a:chOff x="7848600" y="1868382"/>
              <a:chExt cx="304800" cy="346249"/>
            </a:xfrm>
          </p:grpSpPr>
          <p:sp>
            <p:nvSpPr>
              <p:cNvPr id="27" name="Oval 26"/>
              <p:cNvSpPr/>
              <p:nvPr/>
            </p:nvSpPr>
            <p:spPr bwMode="auto">
              <a:xfrm>
                <a:off x="7848600" y="1905000"/>
                <a:ext cx="304800" cy="304800"/>
              </a:xfrm>
              <a:prstGeom prst="ellipse">
                <a:avLst/>
              </a:prstGeom>
              <a:solidFill>
                <a:schemeClr val="bg1"/>
              </a:solidFill>
              <a:ln w="2857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omic Sans MS" pitchFamily="66" charset="0"/>
                </a:endParaRPr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7853318" y="1868382"/>
                <a:ext cx="300082" cy="3462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dirty="0">
                    <a:solidFill>
                      <a:srgbClr val="FF0000"/>
                    </a:solidFill>
                    <a:latin typeface="Times New Roman"/>
                    <a:cs typeface="Times New Roman"/>
                  </a:rPr>
                  <a:t>4</a:t>
                </a:r>
              </a:p>
            </p:txBody>
          </p:sp>
        </p:grpSp>
        <p:grpSp>
          <p:nvGrpSpPr>
            <p:cNvPr id="24" name="Group 23"/>
            <p:cNvGrpSpPr/>
            <p:nvPr/>
          </p:nvGrpSpPr>
          <p:grpSpPr>
            <a:xfrm>
              <a:off x="6934200" y="4572000"/>
              <a:ext cx="304800" cy="346249"/>
              <a:chOff x="7848600" y="1868382"/>
              <a:chExt cx="304800" cy="346249"/>
            </a:xfrm>
          </p:grpSpPr>
          <p:sp>
            <p:nvSpPr>
              <p:cNvPr id="25" name="Oval 24"/>
              <p:cNvSpPr/>
              <p:nvPr/>
            </p:nvSpPr>
            <p:spPr bwMode="auto">
              <a:xfrm>
                <a:off x="7848600" y="1905000"/>
                <a:ext cx="304800" cy="304800"/>
              </a:xfrm>
              <a:prstGeom prst="ellipse">
                <a:avLst/>
              </a:prstGeom>
              <a:solidFill>
                <a:schemeClr val="bg1"/>
              </a:solidFill>
              <a:ln w="2857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omic Sans MS" pitchFamily="66" charset="0"/>
                </a:endParaRPr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7853318" y="1868382"/>
                <a:ext cx="300082" cy="3462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dirty="0">
                    <a:solidFill>
                      <a:srgbClr val="FF0000"/>
                    </a:solidFill>
                    <a:latin typeface="Times New Roman"/>
                    <a:cs typeface="Times New Roman"/>
                  </a:rPr>
                  <a:t>5</a:t>
                </a:r>
              </a:p>
            </p:txBody>
          </p:sp>
        </p:grpSp>
      </p:grpSp>
      <p:grpSp>
        <p:nvGrpSpPr>
          <p:cNvPr id="29" name="Group 28"/>
          <p:cNvGrpSpPr/>
          <p:nvPr/>
        </p:nvGrpSpPr>
        <p:grpSpPr>
          <a:xfrm>
            <a:off x="8551805" y="2576692"/>
            <a:ext cx="1219200" cy="1142999"/>
            <a:chOff x="5562600" y="3429001"/>
            <a:chExt cx="1219200" cy="1142999"/>
          </a:xfrm>
        </p:grpSpPr>
        <p:cxnSp>
          <p:nvCxnSpPr>
            <p:cNvPr id="30" name="Straight Arrow Connector 29"/>
            <p:cNvCxnSpPr/>
            <p:nvPr/>
          </p:nvCxnSpPr>
          <p:spPr>
            <a:xfrm flipV="1">
              <a:off x="5562600" y="3429001"/>
              <a:ext cx="1219200" cy="1142999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1" name="Group 30"/>
            <p:cNvGrpSpPr/>
            <p:nvPr/>
          </p:nvGrpSpPr>
          <p:grpSpPr>
            <a:xfrm>
              <a:off x="6096000" y="3768551"/>
              <a:ext cx="304800" cy="346249"/>
              <a:chOff x="7848600" y="1868382"/>
              <a:chExt cx="304800" cy="346249"/>
            </a:xfrm>
          </p:grpSpPr>
          <p:sp>
            <p:nvSpPr>
              <p:cNvPr id="32" name="Oval 31"/>
              <p:cNvSpPr/>
              <p:nvPr/>
            </p:nvSpPr>
            <p:spPr bwMode="auto">
              <a:xfrm>
                <a:off x="7848600" y="1905000"/>
                <a:ext cx="304800" cy="304800"/>
              </a:xfrm>
              <a:prstGeom prst="ellipse">
                <a:avLst/>
              </a:prstGeom>
              <a:solidFill>
                <a:schemeClr val="bg1"/>
              </a:solidFill>
              <a:ln w="2857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omic Sans MS" pitchFamily="66" charset="0"/>
                </a:endParaRPr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7853318" y="1868382"/>
                <a:ext cx="300082" cy="3462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dirty="0">
                    <a:solidFill>
                      <a:srgbClr val="FF0000"/>
                    </a:solidFill>
                    <a:latin typeface="Times New Roman"/>
                    <a:cs typeface="Times New Roman"/>
                  </a:rPr>
                  <a:t>6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8481225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Rectangle 2"/>
          <p:cNvSpPr>
            <a:spLocks noGrp="1" noChangeArrowheads="1"/>
          </p:cNvSpPr>
          <p:nvPr>
            <p:ph type="title"/>
          </p:nvPr>
        </p:nvSpPr>
        <p:spPr>
          <a:xfrm>
            <a:off x="2495326" y="152400"/>
            <a:ext cx="7182074" cy="502702"/>
          </a:xfrm>
          <a:noFill/>
        </p:spPr>
        <p:txBody>
          <a:bodyPr vert="horz" wrap="square" lIns="63500" tIns="25400" rIns="63500" bIns="25400" numCol="1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ea typeface="MS PGothic" charset="0"/>
              </a:rPr>
              <a:t>I/O Device Notifying the OS</a:t>
            </a:r>
          </a:p>
        </p:txBody>
      </p:sp>
      <p:sp>
        <p:nvSpPr>
          <p:cNvPr id="8427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2000" y="894306"/>
            <a:ext cx="10515600" cy="5120376"/>
          </a:xfrm>
          <a:noFill/>
        </p:spPr>
        <p:txBody>
          <a:bodyPr vert="horz" wrap="square" lIns="63500" tIns="25400" rIns="63500" bIns="25400" numCol="1" anchor="t" anchorCtr="0" compatLnSpc="1">
            <a:prstTxWarp prst="textNoShape">
              <a:avLst/>
            </a:prstTxWarp>
            <a:spAutoFit/>
          </a:bodyPr>
          <a:lstStyle/>
          <a:p>
            <a:pPr marL="203200" indent="-203200">
              <a:spcBef>
                <a:spcPct val="5000"/>
              </a:spcBef>
            </a:pPr>
            <a:r>
              <a:rPr lang="en-US" dirty="0">
                <a:ea typeface="MS PGothic" charset="0"/>
              </a:rPr>
              <a:t>The OS needs to know when:</a:t>
            </a:r>
          </a:p>
          <a:p>
            <a:pPr marL="508000" lvl="1" indent="-190500">
              <a:spcBef>
                <a:spcPct val="5000"/>
              </a:spcBef>
            </a:pPr>
            <a:r>
              <a:rPr lang="en-US" sz="2000" dirty="0">
                <a:ea typeface="MS PGothic" charset="0"/>
              </a:rPr>
              <a:t>The I/O device has completed an operation</a:t>
            </a:r>
          </a:p>
          <a:p>
            <a:pPr marL="508000" lvl="1" indent="-190500">
              <a:spcBef>
                <a:spcPct val="5000"/>
              </a:spcBef>
            </a:pPr>
            <a:r>
              <a:rPr lang="en-US" sz="2000" dirty="0">
                <a:ea typeface="MS PGothic" charset="0"/>
              </a:rPr>
              <a:t>The I/O operation has encountered an error</a:t>
            </a:r>
          </a:p>
          <a:p>
            <a:pPr marL="203200" indent="-203200">
              <a:spcBef>
                <a:spcPct val="5000"/>
              </a:spcBef>
            </a:pPr>
            <a:r>
              <a:rPr lang="en-US" dirty="0">
                <a:solidFill>
                  <a:schemeClr val="hlink"/>
                </a:solidFill>
                <a:ea typeface="MS PGothic" charset="0"/>
              </a:rPr>
              <a:t>I/O Interrupt:</a:t>
            </a:r>
          </a:p>
          <a:p>
            <a:pPr marL="508000" lvl="1" indent="-190500">
              <a:spcBef>
                <a:spcPct val="5000"/>
              </a:spcBef>
            </a:pPr>
            <a:r>
              <a:rPr lang="en-US" sz="2000" dirty="0">
                <a:ea typeface="MS PGothic" charset="0"/>
              </a:rPr>
              <a:t>Device generates an interrupt whenever it needs service</a:t>
            </a:r>
          </a:p>
          <a:p>
            <a:pPr marL="508000" lvl="1" indent="-190500">
              <a:spcBef>
                <a:spcPct val="5000"/>
              </a:spcBef>
            </a:pPr>
            <a:r>
              <a:rPr lang="en-US" sz="2000" dirty="0">
                <a:ea typeface="MS PGothic" charset="0"/>
              </a:rPr>
              <a:t>Pro: handles unpredictable events well</a:t>
            </a:r>
          </a:p>
          <a:p>
            <a:pPr marL="508000" lvl="1" indent="-190500">
              <a:spcBef>
                <a:spcPct val="5000"/>
              </a:spcBef>
            </a:pPr>
            <a:r>
              <a:rPr lang="en-US" sz="2000" dirty="0">
                <a:ea typeface="MS PGothic" charset="0"/>
              </a:rPr>
              <a:t>Con: interrupts relatively high overhead </a:t>
            </a:r>
          </a:p>
          <a:p>
            <a:pPr marL="203200" indent="-203200">
              <a:spcBef>
                <a:spcPct val="5000"/>
              </a:spcBef>
            </a:pPr>
            <a:r>
              <a:rPr lang="en-US" dirty="0">
                <a:solidFill>
                  <a:schemeClr val="hlink"/>
                </a:solidFill>
                <a:ea typeface="MS PGothic" charset="0"/>
              </a:rPr>
              <a:t>Polling:</a:t>
            </a:r>
          </a:p>
          <a:p>
            <a:pPr marL="508000" lvl="1" indent="-190500">
              <a:spcBef>
                <a:spcPct val="5000"/>
              </a:spcBef>
            </a:pPr>
            <a:r>
              <a:rPr lang="en-US" sz="2000" dirty="0">
                <a:ea typeface="MS PGothic" charset="0"/>
              </a:rPr>
              <a:t>OS periodically checks a device-specific status register</a:t>
            </a:r>
          </a:p>
          <a:p>
            <a:pPr marL="965200" lvl="2" indent="-342900">
              <a:spcBef>
                <a:spcPct val="5000"/>
              </a:spcBef>
            </a:pPr>
            <a:r>
              <a:rPr lang="en-US" sz="1800" dirty="0">
                <a:ea typeface="MS PGothic" charset="0"/>
              </a:rPr>
              <a:t>I/O device puts completion information in status register</a:t>
            </a:r>
          </a:p>
          <a:p>
            <a:pPr marL="508000" lvl="1" indent="-190500">
              <a:spcBef>
                <a:spcPct val="5000"/>
              </a:spcBef>
            </a:pPr>
            <a:r>
              <a:rPr lang="en-US" sz="2000" dirty="0">
                <a:ea typeface="MS PGothic" charset="0"/>
              </a:rPr>
              <a:t>Pro: low overhead</a:t>
            </a:r>
          </a:p>
          <a:p>
            <a:pPr marL="508000" lvl="1" indent="-190500">
              <a:spcBef>
                <a:spcPct val="5000"/>
              </a:spcBef>
            </a:pPr>
            <a:r>
              <a:rPr lang="en-US" sz="2000" dirty="0">
                <a:ea typeface="MS PGothic" charset="0"/>
              </a:rPr>
              <a:t>Con: may waste many cycles on polling if infrequent or unpredictable I/O operations</a:t>
            </a:r>
          </a:p>
          <a:p>
            <a:pPr marL="203200" indent="-203200">
              <a:spcBef>
                <a:spcPct val="5000"/>
              </a:spcBef>
            </a:pPr>
            <a:r>
              <a:rPr lang="en-US" dirty="0">
                <a:ea typeface="MS PGothic" charset="0"/>
              </a:rPr>
              <a:t>Actual devices combine both polling and interrupts</a:t>
            </a:r>
          </a:p>
          <a:p>
            <a:pPr marL="508000" lvl="1" indent="-190500">
              <a:spcBef>
                <a:spcPct val="5000"/>
              </a:spcBef>
            </a:pPr>
            <a:r>
              <a:rPr lang="en-US" sz="2000" dirty="0">
                <a:ea typeface="MS PGothic" charset="0"/>
              </a:rPr>
              <a:t>For instance – High-bandwidth network adapter: </a:t>
            </a:r>
          </a:p>
          <a:p>
            <a:pPr marL="965200" lvl="2" indent="-342900">
              <a:spcBef>
                <a:spcPct val="5000"/>
              </a:spcBef>
            </a:pPr>
            <a:r>
              <a:rPr lang="en-US" sz="1800" dirty="0">
                <a:ea typeface="MS PGothic" charset="0"/>
              </a:rPr>
              <a:t>Interrupt for first incoming packet</a:t>
            </a:r>
          </a:p>
          <a:p>
            <a:pPr marL="965200" lvl="2" indent="-342900">
              <a:spcBef>
                <a:spcPct val="5000"/>
              </a:spcBef>
            </a:pPr>
            <a:r>
              <a:rPr lang="en-US" sz="1800" dirty="0">
                <a:ea typeface="MS PGothic" charset="0"/>
              </a:rPr>
              <a:t>Poll for following packets until hardware queues are empty</a:t>
            </a:r>
          </a:p>
          <a:p>
            <a:pPr marL="965200" lvl="2" indent="-342900">
              <a:spcBef>
                <a:spcPct val="5000"/>
              </a:spcBef>
            </a:pPr>
            <a:endParaRPr lang="en-US" sz="1800" dirty="0">
              <a:ea typeface="MS P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656063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7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7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7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7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7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7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7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7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75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75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75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75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75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75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75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75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2755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/>
          <p:cNvSpPr/>
          <p:nvPr/>
        </p:nvSpPr>
        <p:spPr bwMode="auto">
          <a:xfrm>
            <a:off x="1600200" y="1607188"/>
            <a:ext cx="8915400" cy="381000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b="0" dirty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4600" y="152400"/>
            <a:ext cx="7162800" cy="533400"/>
          </a:xfrm>
        </p:spPr>
        <p:txBody>
          <a:bodyPr/>
          <a:lstStyle/>
          <a:p>
            <a:r>
              <a:rPr lang="en-US" sz="4000" dirty="0"/>
              <a:t>Kernel Device Structure</a:t>
            </a:r>
          </a:p>
        </p:txBody>
      </p:sp>
      <p:sp>
        <p:nvSpPr>
          <p:cNvPr id="4" name="Rectangle 3"/>
          <p:cNvSpPr/>
          <p:nvPr/>
        </p:nvSpPr>
        <p:spPr bwMode="auto">
          <a:xfrm>
            <a:off x="1771383" y="838200"/>
            <a:ext cx="8591817" cy="4572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The System Call Interface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1752601" y="1797689"/>
            <a:ext cx="1615225" cy="8763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900" b="0" dirty="0">
                <a:latin typeface="Gill Sans" charset="0"/>
                <a:ea typeface="Gill Sans" charset="0"/>
                <a:cs typeface="Gill Sans" charset="0"/>
              </a:rPr>
              <a:t>Process</a:t>
            </a:r>
          </a:p>
          <a:p>
            <a:pPr algn="ctr"/>
            <a:r>
              <a:rPr lang="en-US" sz="1900" b="0" dirty="0">
                <a:latin typeface="Gill Sans" charset="0"/>
                <a:ea typeface="Gill Sans" charset="0"/>
                <a:cs typeface="Gill Sans" charset="0"/>
              </a:rPr>
              <a:t>Management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3501445" y="1797689"/>
            <a:ext cx="1615225" cy="8763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900" b="0" dirty="0">
                <a:latin typeface="Gill Sans" charset="0"/>
                <a:ea typeface="Gill Sans" charset="0"/>
                <a:cs typeface="Gill Sans" charset="0"/>
              </a:rPr>
              <a:t>Memory</a:t>
            </a:r>
            <a:br>
              <a:rPr lang="en-US" sz="1900" b="0" dirty="0">
                <a:latin typeface="Gill Sans" charset="0"/>
                <a:ea typeface="Gill Sans" charset="0"/>
                <a:cs typeface="Gill Sans" charset="0"/>
              </a:rPr>
            </a:br>
            <a:r>
              <a:rPr lang="en-US" sz="1900" b="0" dirty="0">
                <a:latin typeface="Gill Sans" charset="0"/>
                <a:ea typeface="Gill Sans" charset="0"/>
                <a:cs typeface="Gill Sans" charset="0"/>
              </a:rPr>
              <a:t>Management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5265988" y="1797689"/>
            <a:ext cx="1615225" cy="8763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900" b="0" dirty="0" err="1">
                <a:latin typeface="Gill Sans" charset="0"/>
                <a:ea typeface="Gill Sans" charset="0"/>
                <a:cs typeface="Gill Sans" charset="0"/>
              </a:rPr>
              <a:t>Filesystems</a:t>
            </a:r>
            <a:endParaRPr lang="en-US" sz="1900" b="0" dirty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6999133" y="1797689"/>
            <a:ext cx="1615225" cy="8763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900" b="0" dirty="0">
                <a:latin typeface="Gill Sans" charset="0"/>
                <a:ea typeface="Gill Sans" charset="0"/>
                <a:cs typeface="Gill Sans" charset="0"/>
              </a:rPr>
              <a:t>Device</a:t>
            </a:r>
            <a:br>
              <a:rPr lang="en-US" sz="1900" b="0" dirty="0">
                <a:latin typeface="Gill Sans" charset="0"/>
                <a:ea typeface="Gill Sans" charset="0"/>
                <a:cs typeface="Gill Sans" charset="0"/>
              </a:rPr>
            </a:br>
            <a:r>
              <a:rPr lang="en-US" sz="1900" b="0" dirty="0">
                <a:latin typeface="Gill Sans" charset="0"/>
                <a:ea typeface="Gill Sans" charset="0"/>
                <a:cs typeface="Gill Sans" charset="0"/>
              </a:rPr>
              <a:t>Control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8747976" y="1797689"/>
            <a:ext cx="1615225" cy="8763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900" b="0" dirty="0">
                <a:latin typeface="Gill Sans" charset="0"/>
                <a:ea typeface="Gill Sans" charset="0"/>
                <a:cs typeface="Gill Sans" charset="0"/>
              </a:rPr>
              <a:t>Networking</a:t>
            </a:r>
          </a:p>
        </p:txBody>
      </p:sp>
      <p:sp>
        <p:nvSpPr>
          <p:cNvPr id="15" name="Rectangle 14"/>
          <p:cNvSpPr/>
          <p:nvPr/>
        </p:nvSpPr>
        <p:spPr bwMode="auto">
          <a:xfrm>
            <a:off x="1771383" y="3207389"/>
            <a:ext cx="1615225" cy="20574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Architecture</a:t>
            </a:r>
          </a:p>
          <a:p>
            <a:pPr algn="ctr"/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Dependent</a:t>
            </a:r>
          </a:p>
          <a:p>
            <a:pPr algn="ctr"/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Code</a:t>
            </a:r>
          </a:p>
        </p:txBody>
      </p:sp>
      <p:sp>
        <p:nvSpPr>
          <p:cNvPr id="16" name="Rectangle 15"/>
          <p:cNvSpPr/>
          <p:nvPr/>
        </p:nvSpPr>
        <p:spPr bwMode="auto">
          <a:xfrm>
            <a:off x="3520227" y="3207389"/>
            <a:ext cx="1615225" cy="20574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Memory</a:t>
            </a:r>
            <a:br>
              <a:rPr lang="en-US" sz="2000" b="0" dirty="0">
                <a:latin typeface="Gill Sans" charset="0"/>
                <a:ea typeface="Gill Sans" charset="0"/>
                <a:cs typeface="Gill Sans" charset="0"/>
              </a:rPr>
            </a:br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Manager</a:t>
            </a:r>
          </a:p>
        </p:txBody>
      </p:sp>
      <p:sp>
        <p:nvSpPr>
          <p:cNvPr id="18" name="Rectangle 17"/>
          <p:cNvSpPr/>
          <p:nvPr/>
        </p:nvSpPr>
        <p:spPr bwMode="auto">
          <a:xfrm>
            <a:off x="7017915" y="3207389"/>
            <a:ext cx="1615225" cy="20574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Device</a:t>
            </a:r>
            <a:br>
              <a:rPr lang="en-US" sz="2000" b="0" dirty="0">
                <a:latin typeface="Gill Sans" charset="0"/>
                <a:ea typeface="Gill Sans" charset="0"/>
                <a:cs typeface="Gill Sans" charset="0"/>
              </a:rPr>
            </a:br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Control</a:t>
            </a:r>
          </a:p>
        </p:txBody>
      </p:sp>
      <p:sp>
        <p:nvSpPr>
          <p:cNvPr id="21" name="Rectangle 20"/>
          <p:cNvSpPr/>
          <p:nvPr/>
        </p:nvSpPr>
        <p:spPr bwMode="auto">
          <a:xfrm>
            <a:off x="8747975" y="3207389"/>
            <a:ext cx="1615225" cy="9906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Network</a:t>
            </a:r>
            <a:br>
              <a:rPr lang="en-US" sz="2000" b="0" dirty="0">
                <a:latin typeface="Gill Sans" charset="0"/>
                <a:ea typeface="Gill Sans" charset="0"/>
                <a:cs typeface="Gill Sans" charset="0"/>
              </a:rPr>
            </a:br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Subsystem</a:t>
            </a:r>
          </a:p>
        </p:txBody>
      </p:sp>
      <p:grpSp>
        <p:nvGrpSpPr>
          <p:cNvPr id="40" name="Group 39"/>
          <p:cNvGrpSpPr/>
          <p:nvPr/>
        </p:nvGrpSpPr>
        <p:grpSpPr>
          <a:xfrm>
            <a:off x="5265988" y="3207389"/>
            <a:ext cx="1615225" cy="990600"/>
            <a:chOff x="3733800" y="3276600"/>
            <a:chExt cx="1615225" cy="990600"/>
          </a:xfrm>
        </p:grpSpPr>
        <p:sp>
          <p:nvSpPr>
            <p:cNvPr id="17" name="Rectangle 16"/>
            <p:cNvSpPr/>
            <p:nvPr/>
          </p:nvSpPr>
          <p:spPr bwMode="auto">
            <a:xfrm>
              <a:off x="3733800" y="3276600"/>
              <a:ext cx="1615225" cy="9906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0" lang="en-US" b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" charset="0"/>
                  <a:ea typeface="Gill Sans" charset="0"/>
                  <a:cs typeface="Gill Sans" charset="0"/>
                </a:rPr>
                <a:t>File System Types</a:t>
              </a:r>
            </a:p>
          </p:txBody>
        </p:sp>
        <p:sp>
          <p:nvSpPr>
            <p:cNvPr id="23" name="Rectangle 22"/>
            <p:cNvSpPr/>
            <p:nvPr/>
          </p:nvSpPr>
          <p:spPr bwMode="auto">
            <a:xfrm>
              <a:off x="3886200" y="3886200"/>
              <a:ext cx="228600" cy="228600"/>
            </a:xfrm>
            <a:prstGeom prst="rect">
              <a:avLst/>
            </a:prstGeom>
            <a:solidFill>
              <a:schemeClr val="accent2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 b="0" dirty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5" name="Rectangle 24"/>
            <p:cNvSpPr/>
            <p:nvPr/>
          </p:nvSpPr>
          <p:spPr bwMode="auto">
            <a:xfrm>
              <a:off x="4241800" y="3886200"/>
              <a:ext cx="228600" cy="228600"/>
            </a:xfrm>
            <a:prstGeom prst="rect">
              <a:avLst/>
            </a:prstGeom>
            <a:solidFill>
              <a:schemeClr val="accent2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 b="0" dirty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6" name="Rectangle 25"/>
            <p:cNvSpPr/>
            <p:nvPr/>
          </p:nvSpPr>
          <p:spPr bwMode="auto">
            <a:xfrm>
              <a:off x="4597400" y="3886200"/>
              <a:ext cx="228600" cy="228600"/>
            </a:xfrm>
            <a:prstGeom prst="rect">
              <a:avLst/>
            </a:prstGeom>
            <a:solidFill>
              <a:schemeClr val="accent2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 b="0" dirty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7" name="Rectangle 26"/>
            <p:cNvSpPr/>
            <p:nvPr/>
          </p:nvSpPr>
          <p:spPr bwMode="auto">
            <a:xfrm>
              <a:off x="4953000" y="3886200"/>
              <a:ext cx="228600" cy="228600"/>
            </a:xfrm>
            <a:prstGeom prst="rect">
              <a:avLst/>
            </a:prstGeom>
            <a:solidFill>
              <a:schemeClr val="accent2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 b="0" dirty="0">
                <a:latin typeface="Gill Sans" charset="0"/>
                <a:ea typeface="Gill Sans" charset="0"/>
                <a:cs typeface="Gill Sans" charset="0"/>
              </a:endParaRP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5265988" y="4274189"/>
            <a:ext cx="1615225" cy="990600"/>
            <a:chOff x="3733800" y="4419600"/>
            <a:chExt cx="1615225" cy="990600"/>
          </a:xfrm>
        </p:grpSpPr>
        <p:sp>
          <p:nvSpPr>
            <p:cNvPr id="20" name="Rectangle 19"/>
            <p:cNvSpPr/>
            <p:nvPr/>
          </p:nvSpPr>
          <p:spPr bwMode="auto">
            <a:xfrm>
              <a:off x="3733800" y="4419600"/>
              <a:ext cx="1615225" cy="9906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0" lang="en-US" b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" charset="0"/>
                  <a:ea typeface="Gill Sans" charset="0"/>
                  <a:cs typeface="Gill Sans" charset="0"/>
                </a:rPr>
                <a:t>Block</a:t>
              </a:r>
              <a:br>
                <a:rPr kumimoji="0" lang="en-US" b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" charset="0"/>
                  <a:ea typeface="Gill Sans" charset="0"/>
                  <a:cs typeface="Gill Sans" charset="0"/>
                </a:rPr>
              </a:br>
              <a:r>
                <a:rPr kumimoji="0" lang="en-US" b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" charset="0"/>
                  <a:ea typeface="Gill Sans" charset="0"/>
                  <a:cs typeface="Gill Sans" charset="0"/>
                </a:rPr>
                <a:t>Devices</a:t>
              </a:r>
            </a:p>
          </p:txBody>
        </p:sp>
        <p:sp>
          <p:nvSpPr>
            <p:cNvPr id="28" name="Rectangle 27"/>
            <p:cNvSpPr/>
            <p:nvPr/>
          </p:nvSpPr>
          <p:spPr bwMode="auto">
            <a:xfrm>
              <a:off x="3911600" y="5029200"/>
              <a:ext cx="228600" cy="228600"/>
            </a:xfrm>
            <a:prstGeom prst="rect">
              <a:avLst/>
            </a:prstGeom>
            <a:solidFill>
              <a:schemeClr val="accent2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 b="0" dirty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9" name="Rectangle 28"/>
            <p:cNvSpPr/>
            <p:nvPr/>
          </p:nvSpPr>
          <p:spPr bwMode="auto">
            <a:xfrm>
              <a:off x="4267200" y="5029200"/>
              <a:ext cx="228600" cy="228600"/>
            </a:xfrm>
            <a:prstGeom prst="rect">
              <a:avLst/>
            </a:prstGeom>
            <a:solidFill>
              <a:schemeClr val="accent2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 b="0" dirty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30" name="Rectangle 29"/>
            <p:cNvSpPr/>
            <p:nvPr/>
          </p:nvSpPr>
          <p:spPr bwMode="auto">
            <a:xfrm>
              <a:off x="4622800" y="5029200"/>
              <a:ext cx="228600" cy="228600"/>
            </a:xfrm>
            <a:prstGeom prst="rect">
              <a:avLst/>
            </a:prstGeom>
            <a:solidFill>
              <a:schemeClr val="accent2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 b="0" dirty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31" name="Rectangle 30"/>
            <p:cNvSpPr/>
            <p:nvPr/>
          </p:nvSpPr>
          <p:spPr bwMode="auto">
            <a:xfrm>
              <a:off x="4978400" y="5029200"/>
              <a:ext cx="228600" cy="228600"/>
            </a:xfrm>
            <a:prstGeom prst="rect">
              <a:avLst/>
            </a:prstGeom>
            <a:solidFill>
              <a:schemeClr val="accent2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 b="0" dirty="0">
                <a:latin typeface="Gill Sans" charset="0"/>
                <a:ea typeface="Gill Sans" charset="0"/>
                <a:cs typeface="Gill Sans" charset="0"/>
              </a:endParaRP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8747975" y="4274189"/>
            <a:ext cx="1615225" cy="990600"/>
            <a:chOff x="7223974" y="4419600"/>
            <a:chExt cx="1615225" cy="990600"/>
          </a:xfrm>
        </p:grpSpPr>
        <p:sp>
          <p:nvSpPr>
            <p:cNvPr id="22" name="Rectangle 21"/>
            <p:cNvSpPr/>
            <p:nvPr/>
          </p:nvSpPr>
          <p:spPr bwMode="auto">
            <a:xfrm>
              <a:off x="7223974" y="4419600"/>
              <a:ext cx="1615225" cy="9906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b="0" dirty="0">
                  <a:latin typeface="Gill Sans" charset="0"/>
                  <a:ea typeface="Gill Sans" charset="0"/>
                  <a:cs typeface="Gill Sans" charset="0"/>
                </a:rPr>
                <a:t>IF drivers</a:t>
              </a:r>
            </a:p>
          </p:txBody>
        </p:sp>
        <p:sp>
          <p:nvSpPr>
            <p:cNvPr id="32" name="Rectangle 31"/>
            <p:cNvSpPr/>
            <p:nvPr/>
          </p:nvSpPr>
          <p:spPr bwMode="auto">
            <a:xfrm>
              <a:off x="7391400" y="5029200"/>
              <a:ext cx="228600" cy="228600"/>
            </a:xfrm>
            <a:prstGeom prst="rect">
              <a:avLst/>
            </a:prstGeom>
            <a:solidFill>
              <a:schemeClr val="accent2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 b="0" dirty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33" name="Rectangle 32"/>
            <p:cNvSpPr/>
            <p:nvPr/>
          </p:nvSpPr>
          <p:spPr bwMode="auto">
            <a:xfrm>
              <a:off x="7747000" y="5029200"/>
              <a:ext cx="228600" cy="228600"/>
            </a:xfrm>
            <a:prstGeom prst="rect">
              <a:avLst/>
            </a:prstGeom>
            <a:solidFill>
              <a:schemeClr val="accent2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 b="0" dirty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34" name="Rectangle 33"/>
            <p:cNvSpPr/>
            <p:nvPr/>
          </p:nvSpPr>
          <p:spPr bwMode="auto">
            <a:xfrm>
              <a:off x="8102600" y="5029200"/>
              <a:ext cx="228600" cy="228600"/>
            </a:xfrm>
            <a:prstGeom prst="rect">
              <a:avLst/>
            </a:prstGeom>
            <a:solidFill>
              <a:schemeClr val="accent2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 b="0" dirty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35" name="Rectangle 34"/>
            <p:cNvSpPr/>
            <p:nvPr/>
          </p:nvSpPr>
          <p:spPr bwMode="auto">
            <a:xfrm>
              <a:off x="8458200" y="5029200"/>
              <a:ext cx="228600" cy="228600"/>
            </a:xfrm>
            <a:prstGeom prst="rect">
              <a:avLst/>
            </a:prstGeom>
            <a:solidFill>
              <a:schemeClr val="accent2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 b="0" dirty="0">
                <a:latin typeface="Gill Sans" charset="0"/>
                <a:ea typeface="Gill Sans" charset="0"/>
                <a:cs typeface="Gill Sans" charset="0"/>
              </a:endParaRPr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1734418" y="2653353"/>
            <a:ext cx="1690078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Concurrency,</a:t>
            </a:r>
            <a:br>
              <a:rPr lang="en-US" sz="2000" b="0" dirty="0">
                <a:latin typeface="Gill Sans" charset="0"/>
                <a:ea typeface="Gill Sans" charset="0"/>
                <a:cs typeface="Gill Sans" charset="0"/>
              </a:rPr>
            </a:br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multitasking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3700567" y="2667001"/>
            <a:ext cx="1109599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Virtual</a:t>
            </a:r>
            <a:br>
              <a:rPr lang="en-US" sz="2000" b="0" dirty="0">
                <a:latin typeface="Gill Sans" charset="0"/>
                <a:ea typeface="Gill Sans" charset="0"/>
                <a:cs typeface="Gill Sans" charset="0"/>
              </a:rPr>
            </a:br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memory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5174787" y="2653353"/>
            <a:ext cx="178125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Files and </a:t>
            </a:r>
            <a:r>
              <a:rPr lang="en-US" sz="2000" b="0" dirty="0" err="1">
                <a:latin typeface="Gill Sans" charset="0"/>
                <a:ea typeface="Gill Sans" charset="0"/>
                <a:cs typeface="Gill Sans" charset="0"/>
              </a:rPr>
              <a:t>dirs</a:t>
            </a:r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:</a:t>
            </a:r>
            <a:br>
              <a:rPr lang="en-US" sz="2000" b="0" dirty="0">
                <a:latin typeface="Gill Sans" charset="0"/>
                <a:ea typeface="Gill Sans" charset="0"/>
                <a:cs typeface="Gill Sans" charset="0"/>
              </a:rPr>
            </a:br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the VFS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6908906" y="2667001"/>
            <a:ext cx="1795684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TTYs and</a:t>
            </a:r>
            <a:br>
              <a:rPr lang="en-US" sz="2000" b="0" dirty="0">
                <a:latin typeface="Gill Sans" charset="0"/>
                <a:ea typeface="Gill Sans" charset="0"/>
                <a:cs typeface="Gill Sans" charset="0"/>
              </a:rPr>
            </a:br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device access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8835359" y="2794136"/>
            <a:ext cx="1582486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Connectivity</a:t>
            </a:r>
          </a:p>
        </p:txBody>
      </p:sp>
      <p:grpSp>
        <p:nvGrpSpPr>
          <p:cNvPr id="83" name="Group 82"/>
          <p:cNvGrpSpPr/>
          <p:nvPr/>
        </p:nvGrpSpPr>
        <p:grpSpPr>
          <a:xfrm>
            <a:off x="2078328" y="1302389"/>
            <a:ext cx="8018172" cy="469810"/>
            <a:chOff x="554328" y="1117511"/>
            <a:chExt cx="8018172" cy="571500"/>
          </a:xfrm>
        </p:grpSpPr>
        <p:cxnSp>
          <p:nvCxnSpPr>
            <p:cNvPr id="48" name="Straight Arrow Connector 47"/>
            <p:cNvCxnSpPr/>
            <p:nvPr/>
          </p:nvCxnSpPr>
          <p:spPr bwMode="auto">
            <a:xfrm>
              <a:off x="554328" y="1117511"/>
              <a:ext cx="0" cy="571500"/>
            </a:xfrm>
            <a:prstGeom prst="straightConnector1">
              <a:avLst/>
            </a:prstGeom>
            <a:solidFill>
              <a:schemeClr val="bg1"/>
            </a:solidFill>
            <a:ln w="5715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triangl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9" name="Straight Arrow Connector 48"/>
            <p:cNvCxnSpPr/>
            <p:nvPr/>
          </p:nvCxnSpPr>
          <p:spPr bwMode="auto">
            <a:xfrm>
              <a:off x="3895233" y="1117511"/>
              <a:ext cx="0" cy="571500"/>
            </a:xfrm>
            <a:prstGeom prst="straightConnector1">
              <a:avLst/>
            </a:prstGeom>
            <a:solidFill>
              <a:schemeClr val="bg1"/>
            </a:solidFill>
            <a:ln w="5715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triangl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0" name="Straight Arrow Connector 49"/>
            <p:cNvCxnSpPr/>
            <p:nvPr/>
          </p:nvCxnSpPr>
          <p:spPr bwMode="auto">
            <a:xfrm>
              <a:off x="4563414" y="1117511"/>
              <a:ext cx="0" cy="571500"/>
            </a:xfrm>
            <a:prstGeom prst="straightConnector1">
              <a:avLst/>
            </a:prstGeom>
            <a:solidFill>
              <a:schemeClr val="bg1"/>
            </a:solidFill>
            <a:ln w="5715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triangl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1" name="Straight Arrow Connector 50"/>
            <p:cNvCxnSpPr/>
            <p:nvPr/>
          </p:nvCxnSpPr>
          <p:spPr bwMode="auto">
            <a:xfrm>
              <a:off x="5231595" y="1117511"/>
              <a:ext cx="0" cy="571500"/>
            </a:xfrm>
            <a:prstGeom prst="straightConnector1">
              <a:avLst/>
            </a:prstGeom>
            <a:solidFill>
              <a:schemeClr val="bg1"/>
            </a:solidFill>
            <a:ln w="5715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triangl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2" name="Straight Arrow Connector 51"/>
            <p:cNvCxnSpPr/>
            <p:nvPr/>
          </p:nvCxnSpPr>
          <p:spPr bwMode="auto">
            <a:xfrm>
              <a:off x="5899776" y="1117511"/>
              <a:ext cx="0" cy="571500"/>
            </a:xfrm>
            <a:prstGeom prst="straightConnector1">
              <a:avLst/>
            </a:prstGeom>
            <a:solidFill>
              <a:schemeClr val="bg1"/>
            </a:solidFill>
            <a:ln w="5715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triangl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3" name="Straight Arrow Connector 52"/>
            <p:cNvCxnSpPr/>
            <p:nvPr/>
          </p:nvCxnSpPr>
          <p:spPr bwMode="auto">
            <a:xfrm>
              <a:off x="6567957" y="1117511"/>
              <a:ext cx="0" cy="571500"/>
            </a:xfrm>
            <a:prstGeom prst="straightConnector1">
              <a:avLst/>
            </a:prstGeom>
            <a:solidFill>
              <a:schemeClr val="bg1"/>
            </a:solidFill>
            <a:ln w="5715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triangl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4" name="Straight Arrow Connector 53"/>
            <p:cNvCxnSpPr/>
            <p:nvPr/>
          </p:nvCxnSpPr>
          <p:spPr bwMode="auto">
            <a:xfrm>
              <a:off x="7236138" y="1117511"/>
              <a:ext cx="0" cy="571500"/>
            </a:xfrm>
            <a:prstGeom prst="straightConnector1">
              <a:avLst/>
            </a:prstGeom>
            <a:solidFill>
              <a:schemeClr val="bg1"/>
            </a:solidFill>
            <a:ln w="5715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triangl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5" name="Straight Arrow Connector 54"/>
            <p:cNvCxnSpPr/>
            <p:nvPr/>
          </p:nvCxnSpPr>
          <p:spPr bwMode="auto">
            <a:xfrm>
              <a:off x="7904319" y="1117511"/>
              <a:ext cx="0" cy="571500"/>
            </a:xfrm>
            <a:prstGeom prst="straightConnector1">
              <a:avLst/>
            </a:prstGeom>
            <a:solidFill>
              <a:schemeClr val="bg1"/>
            </a:solidFill>
            <a:ln w="5715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triangl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6" name="Straight Arrow Connector 55"/>
            <p:cNvCxnSpPr/>
            <p:nvPr/>
          </p:nvCxnSpPr>
          <p:spPr bwMode="auto">
            <a:xfrm>
              <a:off x="8572500" y="1117511"/>
              <a:ext cx="0" cy="571500"/>
            </a:xfrm>
            <a:prstGeom prst="straightConnector1">
              <a:avLst/>
            </a:prstGeom>
            <a:solidFill>
              <a:schemeClr val="bg1"/>
            </a:solidFill>
            <a:ln w="5715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triangl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7" name="Straight Arrow Connector 56"/>
            <p:cNvCxnSpPr/>
            <p:nvPr/>
          </p:nvCxnSpPr>
          <p:spPr bwMode="auto">
            <a:xfrm>
              <a:off x="1222509" y="1117511"/>
              <a:ext cx="0" cy="571500"/>
            </a:xfrm>
            <a:prstGeom prst="straightConnector1">
              <a:avLst/>
            </a:prstGeom>
            <a:solidFill>
              <a:schemeClr val="bg1"/>
            </a:solidFill>
            <a:ln w="5715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triangl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8" name="Straight Arrow Connector 57"/>
            <p:cNvCxnSpPr/>
            <p:nvPr/>
          </p:nvCxnSpPr>
          <p:spPr bwMode="auto">
            <a:xfrm>
              <a:off x="1890690" y="1117511"/>
              <a:ext cx="0" cy="571500"/>
            </a:xfrm>
            <a:prstGeom prst="straightConnector1">
              <a:avLst/>
            </a:prstGeom>
            <a:solidFill>
              <a:schemeClr val="bg1"/>
            </a:solidFill>
            <a:ln w="5715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triangl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9" name="Straight Arrow Connector 58"/>
            <p:cNvCxnSpPr/>
            <p:nvPr/>
          </p:nvCxnSpPr>
          <p:spPr bwMode="auto">
            <a:xfrm>
              <a:off x="2558871" y="1117511"/>
              <a:ext cx="0" cy="571500"/>
            </a:xfrm>
            <a:prstGeom prst="straightConnector1">
              <a:avLst/>
            </a:prstGeom>
            <a:solidFill>
              <a:schemeClr val="bg1"/>
            </a:solidFill>
            <a:ln w="5715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triangl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0" name="Straight Arrow Connector 59"/>
            <p:cNvCxnSpPr/>
            <p:nvPr/>
          </p:nvCxnSpPr>
          <p:spPr bwMode="auto">
            <a:xfrm>
              <a:off x="3227052" y="1117511"/>
              <a:ext cx="0" cy="571500"/>
            </a:xfrm>
            <a:prstGeom prst="straightConnector1">
              <a:avLst/>
            </a:prstGeom>
            <a:solidFill>
              <a:schemeClr val="bg1"/>
            </a:solidFill>
            <a:ln w="5715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triangl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pic>
        <p:nvPicPr>
          <p:cNvPr id="1026" name="Picture 2" descr="C:\Users\kubitron\AppData\Local\Microsoft\Windows\Temporary Internet Files\Content.IE5\TFK8BBL8\MC900310902[1].wmf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186632">
            <a:off x="1975056" y="5456122"/>
            <a:ext cx="1143644" cy="89272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7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364895">
            <a:off x="8974457" y="5579736"/>
            <a:ext cx="1211411" cy="8331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61" name="Group 60"/>
          <p:cNvGrpSpPr/>
          <p:nvPr/>
        </p:nvGrpSpPr>
        <p:grpSpPr>
          <a:xfrm>
            <a:off x="3776755" y="5439986"/>
            <a:ext cx="1006989" cy="1052154"/>
            <a:chOff x="2252754" y="5585397"/>
            <a:chExt cx="1006989" cy="1052154"/>
          </a:xfrm>
        </p:grpSpPr>
        <p:pic>
          <p:nvPicPr>
            <p:cNvPr id="62" name="Picture 638"/>
            <p:cNvPicPr>
              <a:picLocks noChangeAspect="1" noChangeArrowheads="1"/>
            </p:cNvPicPr>
            <p:nvPr/>
          </p:nvPicPr>
          <p:blipFill>
            <a:blip r:embed="rId4"/>
            <a:srcRect t="2441" b="55373"/>
            <a:stretch>
              <a:fillRect/>
            </a:stretch>
          </p:blipFill>
          <p:spPr bwMode="auto">
            <a:xfrm rot="18760417">
              <a:off x="2015625" y="5822526"/>
              <a:ext cx="1010866" cy="53660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" name="Picture 638"/>
            <p:cNvPicPr>
              <a:picLocks noChangeAspect="1" noChangeArrowheads="1"/>
            </p:cNvPicPr>
            <p:nvPr/>
          </p:nvPicPr>
          <p:blipFill>
            <a:blip r:embed="rId4"/>
            <a:srcRect t="2441" b="55373"/>
            <a:stretch>
              <a:fillRect/>
            </a:stretch>
          </p:blipFill>
          <p:spPr bwMode="auto">
            <a:xfrm rot="18760417">
              <a:off x="2257136" y="5822527"/>
              <a:ext cx="1010866" cy="53660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5" name="Picture 638"/>
            <p:cNvPicPr>
              <a:picLocks noChangeAspect="1" noChangeArrowheads="1"/>
            </p:cNvPicPr>
            <p:nvPr/>
          </p:nvPicPr>
          <p:blipFill>
            <a:blip r:embed="rId4"/>
            <a:srcRect t="2441" b="55373"/>
            <a:stretch>
              <a:fillRect/>
            </a:stretch>
          </p:blipFill>
          <p:spPr bwMode="auto">
            <a:xfrm rot="18760417">
              <a:off x="2486006" y="5863814"/>
              <a:ext cx="1010866" cy="53660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9" name="Group 68"/>
          <p:cNvGrpSpPr/>
          <p:nvPr/>
        </p:nvGrpSpPr>
        <p:grpSpPr>
          <a:xfrm>
            <a:off x="5334001" y="5569589"/>
            <a:ext cx="1425807" cy="838200"/>
            <a:chOff x="3810000" y="5638800"/>
            <a:chExt cx="1425807" cy="838200"/>
          </a:xfrm>
        </p:grpSpPr>
        <p:pic>
          <p:nvPicPr>
            <p:cNvPr id="66" name="Picture 3" descr="C:\Users\kubitron\AppData\Local\Microsoft\Windows\Temporary Internet Files\Content.IE5\AXBY1MD0\MC900238268[1].wmf"/>
            <p:cNvPicPr>
              <a:picLocks noChangeAspect="1" noChangeArrowheads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10000" y="5894445"/>
              <a:ext cx="1090118" cy="5825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7" name="Picture 3" descr="C:\Users\kubitron\AppData\Local\Microsoft\Windows\Temporary Internet Files\Content.IE5\AXBY1MD0\MC900238268[1].wmf"/>
            <p:cNvPicPr>
              <a:picLocks noChangeAspect="1" noChangeArrowheads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77845" y="5764917"/>
              <a:ext cx="1090118" cy="5825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8" name="Picture 3" descr="C:\Users\kubitron\AppData\Local\Microsoft\Windows\Temporary Internet Files\Content.IE5\AXBY1MD0\MC900238268[1].wmf"/>
            <p:cNvPicPr>
              <a:picLocks noChangeAspect="1" noChangeArrowheads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45689" y="5638800"/>
              <a:ext cx="1090118" cy="5825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7" name="Picture 3" descr="C:\Users\kubitron\AppData\Local\Microsoft\Windows\Temporary Internet Files\Content.IE5\TFK8BBL8\MC900441338[1].png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4953" y="5302012"/>
            <a:ext cx="1403589" cy="140358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52222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ea typeface="Gulim" panose="020B0600000101010101" pitchFamily="34" charset="-127"/>
              </a:rPr>
              <a:t>Recall: Device </a:t>
            </a:r>
            <a:r>
              <a:rPr lang="en-US" altLang="ko-KR" dirty="0">
                <a:ea typeface="Gulim" panose="020B0600000101010101" pitchFamily="34" charset="-127"/>
              </a:rPr>
              <a:t>Drivers</a:t>
            </a:r>
          </a:p>
        </p:txBody>
      </p:sp>
      <p:sp>
        <p:nvSpPr>
          <p:cNvPr id="8396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838200"/>
            <a:ext cx="10591800" cy="5638800"/>
          </a:xfrm>
        </p:spPr>
        <p:txBody>
          <a:bodyPr/>
          <a:lstStyle/>
          <a:p>
            <a:pPr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>
                <a:solidFill>
                  <a:schemeClr val="hlink"/>
                </a:solidFill>
                <a:ea typeface="Gulim" panose="020B0600000101010101" pitchFamily="34" charset="-127"/>
              </a:rPr>
              <a:t>Device Driver: </a:t>
            </a:r>
            <a:r>
              <a:rPr lang="en-US" altLang="ko-KR" dirty="0">
                <a:ea typeface="Gulim" panose="020B0600000101010101" pitchFamily="34" charset="-127"/>
              </a:rPr>
              <a:t>Device-specific code in the kernel that interacts directly with the device hardware</a:t>
            </a:r>
          </a:p>
          <a:p>
            <a:pPr lvl="1"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>
                <a:ea typeface="Gulim" panose="020B0600000101010101" pitchFamily="34" charset="-127"/>
              </a:rPr>
              <a:t>Supports a standard, internal interface</a:t>
            </a:r>
          </a:p>
          <a:p>
            <a:pPr lvl="1"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>
                <a:ea typeface="Gulim" panose="020B0600000101010101" pitchFamily="34" charset="-127"/>
              </a:rPr>
              <a:t>Same kernel I/O system can interact easily with different device drivers</a:t>
            </a:r>
          </a:p>
          <a:p>
            <a:pPr lvl="1"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>
                <a:ea typeface="Gulim" panose="020B0600000101010101" pitchFamily="34" charset="-127"/>
              </a:rPr>
              <a:t>Special device-specific configuration supported with the </a:t>
            </a:r>
            <a:r>
              <a:rPr lang="en-US" altLang="ko-KR" dirty="0" err="1">
                <a:latin typeface="Consolas" charset="0"/>
                <a:ea typeface="Consolas" charset="0"/>
                <a:cs typeface="Consolas" charset="0"/>
              </a:rPr>
              <a:t>ioctl</a:t>
            </a:r>
            <a:r>
              <a:rPr lang="en-US" altLang="ko-KR" dirty="0">
                <a:latin typeface="Consolas" charset="0"/>
                <a:ea typeface="Consolas" charset="0"/>
                <a:cs typeface="Consolas" charset="0"/>
              </a:rPr>
              <a:t>()</a:t>
            </a:r>
            <a:r>
              <a:rPr lang="en-US" altLang="ko-KR" dirty="0">
                <a:ea typeface="Gulim" panose="020B0600000101010101" pitchFamily="34" charset="-127"/>
              </a:rPr>
              <a:t> system call</a:t>
            </a:r>
          </a:p>
          <a:p>
            <a:pPr lvl="1">
              <a:lnSpc>
                <a:spcPct val="80000"/>
              </a:lnSpc>
              <a:spcBef>
                <a:spcPct val="20000"/>
              </a:spcBef>
            </a:pPr>
            <a:endParaRPr lang="en-US" altLang="ko-KR" dirty="0">
              <a:ea typeface="Gulim" panose="020B0600000101010101" pitchFamily="34" charset="-127"/>
            </a:endParaRPr>
          </a:p>
          <a:p>
            <a:pPr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>
                <a:ea typeface="Gulim" panose="020B0600000101010101" pitchFamily="34" charset="-127"/>
              </a:rPr>
              <a:t>Device Drivers typically divided into two pieces:</a:t>
            </a:r>
          </a:p>
          <a:p>
            <a:pPr lvl="1"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>
                <a:ea typeface="Gulim" panose="020B0600000101010101" pitchFamily="34" charset="-127"/>
              </a:rPr>
              <a:t>Top half: accessed in call path from system calls</a:t>
            </a:r>
          </a:p>
          <a:p>
            <a:pPr lvl="2"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>
                <a:ea typeface="Gulim" panose="020B0600000101010101" pitchFamily="34" charset="-127"/>
              </a:rPr>
              <a:t>implements a set of </a:t>
            </a:r>
            <a:r>
              <a:rPr lang="en-US" altLang="ko-KR" dirty="0">
                <a:solidFill>
                  <a:schemeClr val="hlink"/>
                </a:solidFill>
                <a:ea typeface="Gulim" panose="020B0600000101010101" pitchFamily="34" charset="-127"/>
              </a:rPr>
              <a:t>standard, cross-device calls</a:t>
            </a:r>
            <a:r>
              <a:rPr lang="en-US" altLang="ko-KR" dirty="0">
                <a:ea typeface="Gulim" panose="020B0600000101010101" pitchFamily="34" charset="-127"/>
              </a:rPr>
              <a:t> like </a:t>
            </a:r>
            <a:r>
              <a:rPr lang="en-US" altLang="ko-KR" dirty="0">
                <a:latin typeface="Consolas" charset="0"/>
                <a:ea typeface="Consolas" charset="0"/>
                <a:cs typeface="Consolas" charset="0"/>
              </a:rPr>
              <a:t>open()</a:t>
            </a:r>
            <a:r>
              <a:rPr lang="en-US" altLang="ko-KR" dirty="0">
                <a:ea typeface="Gulim" panose="020B0600000101010101" pitchFamily="34" charset="-127"/>
              </a:rPr>
              <a:t>,</a:t>
            </a:r>
            <a:r>
              <a:rPr lang="en-US" altLang="ko-KR" dirty="0">
                <a:latin typeface="Courier New" panose="02070309020205020404" pitchFamily="49" charset="0"/>
                <a:ea typeface="Gulim" panose="020B0600000101010101" pitchFamily="34" charset="-127"/>
              </a:rPr>
              <a:t> </a:t>
            </a:r>
            <a:r>
              <a:rPr lang="en-US" altLang="ko-KR" dirty="0">
                <a:latin typeface="Consolas" charset="0"/>
                <a:ea typeface="Consolas" charset="0"/>
                <a:cs typeface="Consolas" charset="0"/>
              </a:rPr>
              <a:t>close()</a:t>
            </a:r>
            <a:r>
              <a:rPr lang="en-US" altLang="ko-KR" dirty="0">
                <a:ea typeface="Gulim" panose="020B0600000101010101" pitchFamily="34" charset="-127"/>
              </a:rPr>
              <a:t>,</a:t>
            </a:r>
            <a:r>
              <a:rPr lang="en-US" altLang="ko-KR" dirty="0">
                <a:latin typeface="Courier New" panose="02070309020205020404" pitchFamily="49" charset="0"/>
                <a:ea typeface="Gulim" panose="020B0600000101010101" pitchFamily="34" charset="-127"/>
              </a:rPr>
              <a:t> </a:t>
            </a:r>
            <a:r>
              <a:rPr lang="en-US" altLang="ko-KR" dirty="0">
                <a:latin typeface="Consolas" charset="0"/>
                <a:ea typeface="Consolas" charset="0"/>
                <a:cs typeface="Consolas" charset="0"/>
              </a:rPr>
              <a:t>read()</a:t>
            </a:r>
            <a:r>
              <a:rPr lang="en-US" altLang="ko-KR" dirty="0">
                <a:ea typeface="Gulim" panose="020B0600000101010101" pitchFamily="34" charset="-127"/>
              </a:rPr>
              <a:t>,</a:t>
            </a:r>
            <a:r>
              <a:rPr lang="en-US" altLang="ko-KR" dirty="0">
                <a:latin typeface="Courier New" panose="02070309020205020404" pitchFamily="49" charset="0"/>
                <a:ea typeface="Gulim" panose="020B0600000101010101" pitchFamily="34" charset="-127"/>
              </a:rPr>
              <a:t> </a:t>
            </a:r>
            <a:r>
              <a:rPr lang="en-US" altLang="ko-KR" dirty="0">
                <a:latin typeface="Consolas" charset="0"/>
                <a:ea typeface="Consolas" charset="0"/>
                <a:cs typeface="Consolas" charset="0"/>
              </a:rPr>
              <a:t>write()</a:t>
            </a:r>
            <a:r>
              <a:rPr lang="en-US" altLang="ko-KR" dirty="0">
                <a:ea typeface="Gulim" panose="020B0600000101010101" pitchFamily="34" charset="-127"/>
              </a:rPr>
              <a:t>,</a:t>
            </a:r>
            <a:r>
              <a:rPr lang="en-US" altLang="ko-KR" dirty="0">
                <a:latin typeface="Courier New" panose="02070309020205020404" pitchFamily="49" charset="0"/>
                <a:ea typeface="Gulim" panose="020B0600000101010101" pitchFamily="34" charset="-127"/>
              </a:rPr>
              <a:t> </a:t>
            </a:r>
            <a:r>
              <a:rPr lang="en-US" altLang="ko-KR" dirty="0" err="1">
                <a:latin typeface="Consolas" charset="0"/>
                <a:ea typeface="Consolas" charset="0"/>
                <a:cs typeface="Consolas" charset="0"/>
              </a:rPr>
              <a:t>ioctl</a:t>
            </a:r>
            <a:r>
              <a:rPr lang="en-US" altLang="ko-KR" dirty="0">
                <a:latin typeface="Consolas" charset="0"/>
                <a:ea typeface="Consolas" charset="0"/>
                <a:cs typeface="Consolas" charset="0"/>
              </a:rPr>
              <a:t>()</a:t>
            </a:r>
            <a:r>
              <a:rPr lang="en-US" altLang="ko-KR" dirty="0">
                <a:ea typeface="Gulim" panose="020B0600000101010101" pitchFamily="34" charset="-127"/>
              </a:rPr>
              <a:t>,</a:t>
            </a:r>
            <a:r>
              <a:rPr lang="en-US" altLang="ko-KR" dirty="0">
                <a:latin typeface="Courier New" panose="02070309020205020404" pitchFamily="49" charset="0"/>
                <a:ea typeface="Gulim" panose="020B0600000101010101" pitchFamily="34" charset="-127"/>
              </a:rPr>
              <a:t> </a:t>
            </a:r>
            <a:r>
              <a:rPr lang="en-US" altLang="ko-KR" dirty="0">
                <a:latin typeface="Consolas" charset="0"/>
                <a:ea typeface="Consolas" charset="0"/>
                <a:cs typeface="Consolas" charset="0"/>
              </a:rPr>
              <a:t>strategy()</a:t>
            </a:r>
          </a:p>
          <a:p>
            <a:pPr lvl="2"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>
                <a:ea typeface="Gulim" panose="020B0600000101010101" pitchFamily="34" charset="-127"/>
              </a:rPr>
              <a:t>This is the kernel’s interface to the device driver</a:t>
            </a:r>
          </a:p>
          <a:p>
            <a:pPr lvl="2"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>
                <a:ea typeface="Gulim" panose="020B0600000101010101" pitchFamily="34" charset="-127"/>
              </a:rPr>
              <a:t>Top half will </a:t>
            </a:r>
            <a:r>
              <a:rPr lang="en-US" altLang="ko-KR" i="1" dirty="0">
                <a:ea typeface="Gulim" panose="020B0600000101010101" pitchFamily="34" charset="-127"/>
              </a:rPr>
              <a:t>start</a:t>
            </a:r>
            <a:r>
              <a:rPr lang="en-US" altLang="ko-KR" dirty="0">
                <a:ea typeface="Gulim" panose="020B0600000101010101" pitchFamily="34" charset="-127"/>
              </a:rPr>
              <a:t> I/O to device, may put thread to sleep until finished</a:t>
            </a:r>
          </a:p>
          <a:p>
            <a:pPr lvl="1"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>
                <a:ea typeface="Gulim" panose="020B0600000101010101" pitchFamily="34" charset="-127"/>
              </a:rPr>
              <a:t>Bottom half: run as interrupt routine</a:t>
            </a:r>
          </a:p>
          <a:p>
            <a:pPr lvl="2"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>
                <a:ea typeface="Gulim" panose="020B0600000101010101" pitchFamily="34" charset="-127"/>
              </a:rPr>
              <a:t>Gets input or transfers next block of output</a:t>
            </a:r>
          </a:p>
          <a:p>
            <a:pPr lvl="2"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>
                <a:ea typeface="Gulim" panose="020B0600000101010101" pitchFamily="34" charset="-127"/>
              </a:rPr>
              <a:t>May wake sleeping threads if I/O now complete</a:t>
            </a:r>
          </a:p>
        </p:txBody>
      </p:sp>
    </p:spTree>
    <p:extLst>
      <p:ext uri="{BB962C8B-B14F-4D97-AF65-F5344CB8AC3E}">
        <p14:creationId xmlns:p14="http://schemas.microsoft.com/office/powerpoint/2010/main" val="392139418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6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6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6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6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6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6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6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68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68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68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68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68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968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ea typeface="굴림" panose="020B0600000101010101" pitchFamily="34" charset="-127"/>
              </a:rPr>
              <a:t>Recall: Life Cycle of An I/O Request</a:t>
            </a:r>
            <a:endParaRPr lang="en-US" altLang="ko-KR" sz="1800" dirty="0">
              <a:ea typeface="굴림" panose="020B0600000101010101" pitchFamily="34" charset="-127"/>
            </a:endParaRPr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42" t="562" r="24442" b="562"/>
          <a:stretch>
            <a:fillRect/>
          </a:stretch>
        </p:blipFill>
        <p:spPr bwMode="auto">
          <a:xfrm>
            <a:off x="5137150" y="771526"/>
            <a:ext cx="4006850" cy="5813425"/>
          </a:xfrm>
          <a:prstGeom prst="rect">
            <a:avLst/>
          </a:prstGeom>
          <a:noFill/>
          <a:ln w="38100" cmpd="dbl">
            <a:solidFill>
              <a:srgbClr val="CC66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340" name="Line 4"/>
          <p:cNvSpPr>
            <a:spLocks noChangeShapeType="1"/>
          </p:cNvSpPr>
          <p:nvPr/>
        </p:nvSpPr>
        <p:spPr bwMode="auto">
          <a:xfrm>
            <a:off x="2438400" y="3429000"/>
            <a:ext cx="7162800" cy="0"/>
          </a:xfrm>
          <a:prstGeom prst="line">
            <a:avLst/>
          </a:prstGeom>
          <a:noFill/>
          <a:ln w="38100">
            <a:solidFill>
              <a:schemeClr val="hlink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78" tIns="44445" rIns="90478" bIns="44445" anchor="ctr"/>
          <a:lstStyle/>
          <a:p>
            <a:endParaRPr lang="en-US">
              <a:latin typeface="Gill Sans Light"/>
              <a:cs typeface="Gill Sans Light"/>
            </a:endParaRPr>
          </a:p>
        </p:txBody>
      </p:sp>
      <p:sp>
        <p:nvSpPr>
          <p:cNvPr id="14341" name="Text Box 5"/>
          <p:cNvSpPr txBox="1">
            <a:spLocks noChangeArrowheads="1"/>
          </p:cNvSpPr>
          <p:nvPr/>
        </p:nvSpPr>
        <p:spPr bwMode="auto">
          <a:xfrm>
            <a:off x="2590800" y="3498851"/>
            <a:ext cx="1877098" cy="766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66CC"/>
                </a:solidFill>
              </a14:hiddenFill>
            </a:ext>
            <a:ext uri="{91240B29-F687-4f45-9708-019B960494DF}">
              <a14:hiddenLine xmlns="" xmlns:a14="http://schemas.microsoft.com/office/drawing/2010/main" w="381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78" tIns="44445" rIns="90478" bIns="44445">
            <a:spAutoFit/>
          </a:bodyPr>
          <a:lstStyle>
            <a:lvl1pPr marL="2286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r>
              <a:rPr lang="en-US" altLang="en-US" b="0">
                <a:latin typeface="Gill Sans" charset="0"/>
                <a:ea typeface="Gill Sans" charset="0"/>
                <a:cs typeface="Gill Sans" charset="0"/>
              </a:rPr>
              <a:t>Device Driver</a:t>
            </a:r>
          </a:p>
          <a:p>
            <a:r>
              <a:rPr lang="en-US" altLang="en-US" b="0">
                <a:latin typeface="Gill Sans" charset="0"/>
                <a:ea typeface="Gill Sans" charset="0"/>
                <a:cs typeface="Gill Sans" charset="0"/>
              </a:rPr>
              <a:t>Top Half</a:t>
            </a:r>
          </a:p>
        </p:txBody>
      </p:sp>
      <p:sp>
        <p:nvSpPr>
          <p:cNvPr id="14342" name="Line 6"/>
          <p:cNvSpPr>
            <a:spLocks noChangeShapeType="1"/>
          </p:cNvSpPr>
          <p:nvPr/>
        </p:nvSpPr>
        <p:spPr bwMode="auto">
          <a:xfrm>
            <a:off x="2438400" y="4343400"/>
            <a:ext cx="7162800" cy="0"/>
          </a:xfrm>
          <a:prstGeom prst="line">
            <a:avLst/>
          </a:prstGeom>
          <a:noFill/>
          <a:ln w="38100">
            <a:solidFill>
              <a:schemeClr val="hlink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78" tIns="44445" rIns="90478" bIns="44445" anchor="ctr"/>
          <a:lstStyle/>
          <a:p>
            <a:endParaRPr lang="en-US">
              <a:latin typeface="Gill Sans Light"/>
              <a:cs typeface="Gill Sans Light"/>
            </a:endParaRPr>
          </a:p>
        </p:txBody>
      </p:sp>
      <p:sp>
        <p:nvSpPr>
          <p:cNvPr id="14343" name="Text Box 7"/>
          <p:cNvSpPr txBox="1">
            <a:spLocks noChangeArrowheads="1"/>
          </p:cNvSpPr>
          <p:nvPr/>
        </p:nvSpPr>
        <p:spPr bwMode="auto">
          <a:xfrm>
            <a:off x="2590800" y="4419601"/>
            <a:ext cx="1877098" cy="766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66CC"/>
                </a:solidFill>
              </a14:hiddenFill>
            </a:ext>
            <a:ext uri="{91240B29-F687-4f45-9708-019B960494DF}">
              <a14:hiddenLine xmlns="" xmlns:a14="http://schemas.microsoft.com/office/drawing/2010/main" w="381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78" tIns="44445" rIns="90478" bIns="44445">
            <a:spAutoFit/>
          </a:bodyPr>
          <a:lstStyle>
            <a:lvl1pPr marL="2286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r>
              <a:rPr lang="en-US" altLang="en-US" b="0">
                <a:latin typeface="Gill Sans" charset="0"/>
                <a:ea typeface="Gill Sans" charset="0"/>
                <a:cs typeface="Gill Sans" charset="0"/>
              </a:rPr>
              <a:t>Device Driver</a:t>
            </a:r>
          </a:p>
          <a:p>
            <a:r>
              <a:rPr lang="en-US" altLang="en-US" b="0">
                <a:latin typeface="Gill Sans" charset="0"/>
                <a:ea typeface="Gill Sans" charset="0"/>
                <a:cs typeface="Gill Sans" charset="0"/>
              </a:rPr>
              <a:t>Bottom Half</a:t>
            </a:r>
          </a:p>
        </p:txBody>
      </p:sp>
      <p:sp>
        <p:nvSpPr>
          <p:cNvPr id="14344" name="Line 8"/>
          <p:cNvSpPr>
            <a:spLocks noChangeShapeType="1"/>
          </p:cNvSpPr>
          <p:nvPr/>
        </p:nvSpPr>
        <p:spPr bwMode="auto">
          <a:xfrm>
            <a:off x="2438400" y="5334000"/>
            <a:ext cx="7162800" cy="0"/>
          </a:xfrm>
          <a:prstGeom prst="line">
            <a:avLst/>
          </a:prstGeom>
          <a:noFill/>
          <a:ln w="38100">
            <a:solidFill>
              <a:schemeClr val="hlink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78" tIns="44445" rIns="90478" bIns="44445" anchor="ctr"/>
          <a:lstStyle/>
          <a:p>
            <a:endParaRPr lang="en-US">
              <a:latin typeface="Gill Sans Light"/>
              <a:cs typeface="Gill Sans Light"/>
            </a:endParaRPr>
          </a:p>
        </p:txBody>
      </p:sp>
      <p:sp>
        <p:nvSpPr>
          <p:cNvPr id="14345" name="Text Box 9"/>
          <p:cNvSpPr txBox="1">
            <a:spLocks noChangeArrowheads="1"/>
          </p:cNvSpPr>
          <p:nvPr/>
        </p:nvSpPr>
        <p:spPr bwMode="auto">
          <a:xfrm>
            <a:off x="2854326" y="5486401"/>
            <a:ext cx="1407417" cy="766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66CC"/>
                </a:solidFill>
              </a14:hiddenFill>
            </a:ext>
            <a:ext uri="{91240B29-F687-4f45-9708-019B960494DF}">
              <a14:hiddenLine xmlns="" xmlns:a14="http://schemas.microsoft.com/office/drawing/2010/main" w="381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78" tIns="44445" rIns="90478" bIns="44445">
            <a:spAutoFit/>
          </a:bodyPr>
          <a:lstStyle>
            <a:lvl1pPr marL="2286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r>
              <a:rPr lang="en-US" altLang="en-US" b="0" dirty="0">
                <a:latin typeface="Gill Sans" charset="0"/>
                <a:ea typeface="Gill Sans" charset="0"/>
                <a:cs typeface="Gill Sans" charset="0"/>
              </a:rPr>
              <a:t>Device</a:t>
            </a:r>
          </a:p>
          <a:p>
            <a:r>
              <a:rPr lang="en-US" altLang="en-US" b="0" dirty="0">
                <a:latin typeface="Gill Sans" charset="0"/>
                <a:ea typeface="Gill Sans" charset="0"/>
                <a:cs typeface="Gill Sans" charset="0"/>
              </a:rPr>
              <a:t>Hardware</a:t>
            </a:r>
          </a:p>
        </p:txBody>
      </p:sp>
      <p:sp>
        <p:nvSpPr>
          <p:cNvPr id="14346" name="Line 10"/>
          <p:cNvSpPr>
            <a:spLocks noChangeShapeType="1"/>
          </p:cNvSpPr>
          <p:nvPr/>
        </p:nvSpPr>
        <p:spPr bwMode="auto">
          <a:xfrm>
            <a:off x="2438400" y="1752600"/>
            <a:ext cx="7162800" cy="0"/>
          </a:xfrm>
          <a:prstGeom prst="line">
            <a:avLst/>
          </a:prstGeom>
          <a:noFill/>
          <a:ln w="38100">
            <a:solidFill>
              <a:schemeClr val="hlink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78" tIns="44445" rIns="90478" bIns="44445" anchor="ctr"/>
          <a:lstStyle/>
          <a:p>
            <a:endParaRPr lang="en-US">
              <a:latin typeface="Gill Sans Light"/>
              <a:cs typeface="Gill Sans Light"/>
            </a:endParaRPr>
          </a:p>
        </p:txBody>
      </p:sp>
      <p:sp>
        <p:nvSpPr>
          <p:cNvPr id="14347" name="Text Box 11"/>
          <p:cNvSpPr txBox="1">
            <a:spLocks noChangeArrowheads="1"/>
          </p:cNvSpPr>
          <p:nvPr/>
        </p:nvSpPr>
        <p:spPr bwMode="auto">
          <a:xfrm>
            <a:off x="2767014" y="2209801"/>
            <a:ext cx="1578939" cy="766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66CC"/>
                </a:solidFill>
              </a14:hiddenFill>
            </a:ext>
            <a:ext uri="{91240B29-F687-4f45-9708-019B960494DF}">
              <a14:hiddenLine xmlns="" xmlns:a14="http://schemas.microsoft.com/office/drawing/2010/main" w="381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78" tIns="44445" rIns="90478" bIns="44445">
            <a:spAutoFit/>
          </a:bodyPr>
          <a:lstStyle>
            <a:lvl1pPr marL="2286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r>
              <a:rPr lang="en-US" altLang="en-US" b="0">
                <a:latin typeface="Gill Sans" charset="0"/>
                <a:ea typeface="Gill Sans" charset="0"/>
                <a:cs typeface="Gill Sans" charset="0"/>
              </a:rPr>
              <a:t>Kernel I/O</a:t>
            </a:r>
          </a:p>
          <a:p>
            <a:r>
              <a:rPr lang="en-US" altLang="en-US" b="0">
                <a:latin typeface="Gill Sans" charset="0"/>
                <a:ea typeface="Gill Sans" charset="0"/>
                <a:cs typeface="Gill Sans" charset="0"/>
              </a:rPr>
              <a:t>Subsystem</a:t>
            </a:r>
          </a:p>
        </p:txBody>
      </p:sp>
      <p:sp>
        <p:nvSpPr>
          <p:cNvPr id="14348" name="Text Box 12"/>
          <p:cNvSpPr txBox="1">
            <a:spLocks noChangeArrowheads="1"/>
          </p:cNvSpPr>
          <p:nvPr/>
        </p:nvSpPr>
        <p:spPr bwMode="auto">
          <a:xfrm>
            <a:off x="2963864" y="838201"/>
            <a:ext cx="1266353" cy="766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66CC"/>
                </a:solidFill>
              </a14:hiddenFill>
            </a:ext>
            <a:ext uri="{91240B29-F687-4f45-9708-019B960494DF}">
              <a14:hiddenLine xmlns="" xmlns:a14="http://schemas.microsoft.com/office/drawing/2010/main" w="381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78" tIns="44445" rIns="90478" bIns="44445">
            <a:spAutoFit/>
          </a:bodyPr>
          <a:lstStyle>
            <a:lvl1pPr marL="2286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r>
              <a:rPr lang="en-US" altLang="en-US" b="0">
                <a:latin typeface="Gill Sans" charset="0"/>
                <a:ea typeface="Gill Sans" charset="0"/>
                <a:cs typeface="Gill Sans" charset="0"/>
              </a:rPr>
              <a:t>User</a:t>
            </a:r>
          </a:p>
          <a:p>
            <a:r>
              <a:rPr lang="en-US" altLang="en-US" b="0">
                <a:latin typeface="Gill Sans" charset="0"/>
                <a:ea typeface="Gill Sans" charset="0"/>
                <a:cs typeface="Gill Sans" charset="0"/>
              </a:rPr>
              <a:t>Program</a:t>
            </a:r>
          </a:p>
        </p:txBody>
      </p:sp>
      <p:sp>
        <p:nvSpPr>
          <p:cNvPr id="2" name="Rectangle 1"/>
          <p:cNvSpPr/>
          <p:nvPr/>
        </p:nvSpPr>
        <p:spPr bwMode="auto">
          <a:xfrm>
            <a:off x="5137150" y="771526"/>
            <a:ext cx="1492250" cy="638175"/>
          </a:xfrm>
          <a:prstGeom prst="rect">
            <a:avLst/>
          </a:prstGeom>
          <a:noFill/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Comic Sans MS" pitchFamily="66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5137150" y="2733677"/>
            <a:ext cx="1492250" cy="571499"/>
          </a:xfrm>
          <a:prstGeom prst="rect">
            <a:avLst/>
          </a:prstGeom>
          <a:noFill/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Comic Sans MS" pitchFamily="66" charset="0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5137150" y="3543302"/>
            <a:ext cx="1492250" cy="571499"/>
          </a:xfrm>
          <a:prstGeom prst="rect">
            <a:avLst/>
          </a:prstGeom>
          <a:noFill/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Comic Sans MS" pitchFamily="66" charset="0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5137150" y="5481535"/>
            <a:ext cx="1492250" cy="614466"/>
          </a:xfrm>
          <a:prstGeom prst="rect">
            <a:avLst/>
          </a:prstGeom>
          <a:noFill/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Comic Sans MS" pitchFamily="66" charset="0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7620000" y="5486400"/>
            <a:ext cx="1492250" cy="614466"/>
          </a:xfrm>
          <a:prstGeom prst="rect">
            <a:avLst/>
          </a:prstGeom>
          <a:noFill/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Comic Sans MS" pitchFamily="66" charset="0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7620000" y="4419600"/>
            <a:ext cx="1492250" cy="614466"/>
          </a:xfrm>
          <a:prstGeom prst="rect">
            <a:avLst/>
          </a:prstGeom>
          <a:noFill/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Comic Sans MS" pitchFamily="66" charset="0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7620000" y="3505200"/>
            <a:ext cx="1492250" cy="614466"/>
          </a:xfrm>
          <a:prstGeom prst="rect">
            <a:avLst/>
          </a:prstGeom>
          <a:noFill/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Comic Sans MS" pitchFamily="66" charset="0"/>
            </a:endParaRPr>
          </a:p>
        </p:txBody>
      </p:sp>
      <p:sp>
        <p:nvSpPr>
          <p:cNvPr id="20" name="Rectangle 19"/>
          <p:cNvSpPr/>
          <p:nvPr/>
        </p:nvSpPr>
        <p:spPr bwMode="auto">
          <a:xfrm>
            <a:off x="7620000" y="1828800"/>
            <a:ext cx="1492250" cy="614466"/>
          </a:xfrm>
          <a:prstGeom prst="rect">
            <a:avLst/>
          </a:prstGeom>
          <a:noFill/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Comic Sans MS" pitchFamily="66" charset="0"/>
            </a:endParaRPr>
          </a:p>
        </p:txBody>
      </p:sp>
      <p:sp>
        <p:nvSpPr>
          <p:cNvPr id="21" name="Rectangle 20"/>
          <p:cNvSpPr/>
          <p:nvPr/>
        </p:nvSpPr>
        <p:spPr bwMode="auto">
          <a:xfrm>
            <a:off x="7651750" y="762001"/>
            <a:ext cx="1492250" cy="638175"/>
          </a:xfrm>
          <a:prstGeom prst="rect">
            <a:avLst/>
          </a:prstGeom>
          <a:noFill/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Comic Sans MS" pitchFamily="66" charset="0"/>
            </a:endParaRPr>
          </a:p>
        </p:txBody>
      </p:sp>
      <p:sp>
        <p:nvSpPr>
          <p:cNvPr id="3" name="Diamond 2"/>
          <p:cNvSpPr/>
          <p:nvPr/>
        </p:nvSpPr>
        <p:spPr bwMode="auto">
          <a:xfrm>
            <a:off x="5212080" y="1828801"/>
            <a:ext cx="1341120" cy="685801"/>
          </a:xfrm>
          <a:prstGeom prst="diamond">
            <a:avLst/>
          </a:prstGeom>
          <a:noFill/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Comic Sans MS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0028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3" grpId="0" animBg="1"/>
      <p:bldP spid="3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ea typeface="굴림" panose="020B0600000101010101" pitchFamily="34" charset="-127"/>
              </a:rPr>
              <a:t>The Goal of the I/O Subsystem</a:t>
            </a:r>
          </a:p>
        </p:txBody>
      </p:sp>
      <p:sp>
        <p:nvSpPr>
          <p:cNvPr id="8611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66800" y="762000"/>
            <a:ext cx="10134600" cy="5105400"/>
          </a:xfrm>
        </p:spPr>
        <p:txBody>
          <a:bodyPr/>
          <a:lstStyle/>
          <a:p>
            <a:pPr>
              <a:tabLst>
                <a:tab pos="1252538" algn="l"/>
                <a:tab pos="1603375" algn="l"/>
              </a:tabLst>
            </a:pPr>
            <a:r>
              <a:rPr lang="en-US" altLang="ko-KR" dirty="0">
                <a:ea typeface="굴림" panose="020B0600000101010101" pitchFamily="34" charset="-127"/>
              </a:rPr>
              <a:t>Provide Uniform Interfaces, Despite Wide Range of Different Devices</a:t>
            </a:r>
          </a:p>
          <a:p>
            <a:pPr lvl="1">
              <a:tabLst>
                <a:tab pos="1252538" algn="l"/>
                <a:tab pos="1603375" algn="l"/>
              </a:tabLst>
            </a:pPr>
            <a:r>
              <a:rPr lang="en-US" altLang="ko-KR" dirty="0">
                <a:ea typeface="굴림" panose="020B0600000101010101" pitchFamily="34" charset="-127"/>
              </a:rPr>
              <a:t>This code works on many different devices:</a:t>
            </a:r>
          </a:p>
          <a:p>
            <a:pPr lvl="1">
              <a:buNone/>
              <a:tabLst>
                <a:tab pos="1252538" algn="l"/>
                <a:tab pos="1603375" algn="l"/>
              </a:tabLst>
            </a:pPr>
            <a:r>
              <a:rPr lang="en-US" altLang="ko-KR" dirty="0">
                <a:latin typeface="Consolas" charset="0"/>
                <a:ea typeface="Consolas" charset="0"/>
                <a:cs typeface="Consolas" charset="0"/>
              </a:rPr>
              <a:t>		FILE </a:t>
            </a:r>
            <a:r>
              <a:rPr lang="en-US" altLang="ko-KR" dirty="0" err="1">
                <a:latin typeface="Consolas" charset="0"/>
                <a:ea typeface="Consolas" charset="0"/>
                <a:cs typeface="Consolas" charset="0"/>
              </a:rPr>
              <a:t>fd</a:t>
            </a:r>
            <a:r>
              <a:rPr lang="en-US" altLang="ko-KR" dirty="0">
                <a:latin typeface="Consolas" charset="0"/>
                <a:ea typeface="Consolas" charset="0"/>
                <a:cs typeface="Consolas" charset="0"/>
              </a:rPr>
              <a:t> = </a:t>
            </a:r>
            <a:r>
              <a:rPr lang="en-US" altLang="ko-KR" dirty="0" err="1">
                <a:latin typeface="Consolas" charset="0"/>
                <a:ea typeface="Consolas" charset="0"/>
                <a:cs typeface="Consolas" charset="0"/>
              </a:rPr>
              <a:t>fopen</a:t>
            </a:r>
            <a:r>
              <a:rPr lang="en-US" altLang="ko-KR" dirty="0">
                <a:latin typeface="Consolas" charset="0"/>
                <a:ea typeface="Consolas" charset="0"/>
                <a:cs typeface="Consolas" charset="0"/>
              </a:rPr>
              <a:t>("/dev/something", "</a:t>
            </a:r>
            <a:r>
              <a:rPr lang="en-US" altLang="ko-KR" dirty="0" err="1">
                <a:latin typeface="Consolas" charset="0"/>
                <a:ea typeface="Consolas" charset="0"/>
                <a:cs typeface="Consolas" charset="0"/>
              </a:rPr>
              <a:t>rw</a:t>
            </a:r>
            <a:r>
              <a:rPr lang="en-US" altLang="ko-KR" dirty="0">
                <a:latin typeface="Consolas" charset="0"/>
                <a:ea typeface="Consolas" charset="0"/>
                <a:cs typeface="Consolas" charset="0"/>
              </a:rPr>
              <a:t>");</a:t>
            </a:r>
            <a:br>
              <a:rPr lang="en-US" altLang="ko-KR" dirty="0">
                <a:latin typeface="Consolas" charset="0"/>
                <a:ea typeface="Consolas" charset="0"/>
                <a:cs typeface="Consolas" charset="0"/>
              </a:rPr>
            </a:br>
            <a:r>
              <a:rPr lang="en-US" altLang="ko-KR" dirty="0">
                <a:latin typeface="Consolas" charset="0"/>
                <a:ea typeface="Consolas" charset="0"/>
                <a:cs typeface="Consolas" charset="0"/>
              </a:rPr>
              <a:t>	for (</a:t>
            </a:r>
            <a:r>
              <a:rPr lang="en-US" altLang="ko-KR" dirty="0" err="1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altLang="ko-KR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ko-KR" dirty="0" err="1"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altLang="ko-KR" dirty="0">
                <a:latin typeface="Consolas" charset="0"/>
                <a:ea typeface="Consolas" charset="0"/>
                <a:cs typeface="Consolas" charset="0"/>
              </a:rPr>
              <a:t> = 0; </a:t>
            </a:r>
            <a:r>
              <a:rPr lang="en-US" altLang="ko-KR" dirty="0" err="1"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altLang="ko-KR" dirty="0">
                <a:latin typeface="Consolas" charset="0"/>
                <a:ea typeface="Consolas" charset="0"/>
                <a:cs typeface="Consolas" charset="0"/>
              </a:rPr>
              <a:t> &lt; 10; </a:t>
            </a:r>
            <a:r>
              <a:rPr lang="en-US" altLang="ko-KR" dirty="0" err="1"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altLang="ko-KR" dirty="0">
                <a:latin typeface="Consolas" charset="0"/>
                <a:ea typeface="Consolas" charset="0"/>
                <a:cs typeface="Consolas" charset="0"/>
              </a:rPr>
              <a:t>++) {</a:t>
            </a:r>
            <a:br>
              <a:rPr lang="en-US" altLang="ko-KR" dirty="0">
                <a:latin typeface="Consolas" charset="0"/>
                <a:ea typeface="Consolas" charset="0"/>
                <a:cs typeface="Consolas" charset="0"/>
              </a:rPr>
            </a:br>
            <a:r>
              <a:rPr lang="en-US" altLang="ko-KR" dirty="0">
                <a:latin typeface="Consolas" charset="0"/>
                <a:ea typeface="Consolas" charset="0"/>
                <a:cs typeface="Consolas" charset="0"/>
              </a:rPr>
              <a:t>		</a:t>
            </a:r>
            <a:r>
              <a:rPr lang="en-US" altLang="ko-KR" dirty="0" err="1">
                <a:latin typeface="Consolas" charset="0"/>
                <a:ea typeface="Consolas" charset="0"/>
                <a:cs typeface="Consolas" charset="0"/>
              </a:rPr>
              <a:t>fprintf</a:t>
            </a:r>
            <a:r>
              <a:rPr lang="en-US" altLang="ko-KR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altLang="ko-KR" dirty="0" err="1">
                <a:latin typeface="Consolas" charset="0"/>
                <a:ea typeface="Consolas" charset="0"/>
                <a:cs typeface="Consolas" charset="0"/>
              </a:rPr>
              <a:t>fd</a:t>
            </a:r>
            <a:r>
              <a:rPr lang="en-US" altLang="ko-KR" dirty="0">
                <a:latin typeface="Consolas" charset="0"/>
                <a:ea typeface="Consolas" charset="0"/>
                <a:cs typeface="Consolas" charset="0"/>
              </a:rPr>
              <a:t>, "Count %d\n", </a:t>
            </a:r>
            <a:r>
              <a:rPr lang="en-US" altLang="ko-KR" dirty="0" err="1"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altLang="ko-KR" dirty="0">
                <a:latin typeface="Consolas" charset="0"/>
                <a:ea typeface="Consolas" charset="0"/>
                <a:cs typeface="Consolas" charset="0"/>
              </a:rPr>
              <a:t>);</a:t>
            </a:r>
            <a:br>
              <a:rPr lang="en-US" altLang="ko-KR" dirty="0">
                <a:latin typeface="Consolas" charset="0"/>
                <a:ea typeface="Consolas" charset="0"/>
                <a:cs typeface="Consolas" charset="0"/>
              </a:rPr>
            </a:br>
            <a:r>
              <a:rPr lang="en-US" altLang="ko-KR" dirty="0">
                <a:latin typeface="Consolas" charset="0"/>
                <a:ea typeface="Consolas" charset="0"/>
                <a:cs typeface="Consolas" charset="0"/>
              </a:rPr>
              <a:t>	}</a:t>
            </a:r>
            <a:br>
              <a:rPr lang="en-US" altLang="ko-KR" dirty="0">
                <a:latin typeface="Consolas" charset="0"/>
                <a:ea typeface="Consolas" charset="0"/>
                <a:cs typeface="Consolas" charset="0"/>
              </a:rPr>
            </a:br>
            <a:r>
              <a:rPr lang="en-US" altLang="ko-KR" dirty="0">
                <a:latin typeface="Consolas" charset="0"/>
                <a:ea typeface="Consolas" charset="0"/>
                <a:cs typeface="Consolas" charset="0"/>
              </a:rPr>
              <a:t>	close(</a:t>
            </a:r>
            <a:r>
              <a:rPr lang="en-US" altLang="ko-KR" dirty="0" err="1">
                <a:latin typeface="Consolas" charset="0"/>
                <a:ea typeface="Consolas" charset="0"/>
                <a:cs typeface="Consolas" charset="0"/>
              </a:rPr>
              <a:t>fd</a:t>
            </a:r>
            <a:r>
              <a:rPr lang="en-US" altLang="ko-KR" dirty="0"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pPr lvl="1">
              <a:tabLst>
                <a:tab pos="1252538" algn="l"/>
                <a:tab pos="1603375" algn="l"/>
              </a:tabLst>
            </a:pPr>
            <a:r>
              <a:rPr lang="en-US" altLang="ko-KR" dirty="0">
                <a:ea typeface="굴림" panose="020B0600000101010101" pitchFamily="34" charset="-127"/>
              </a:rPr>
              <a:t>Why?  Because code that controls devices (“device driver”) implements standard interface</a:t>
            </a:r>
          </a:p>
          <a:p>
            <a:pPr>
              <a:tabLst>
                <a:tab pos="1252538" algn="l"/>
                <a:tab pos="1603375" algn="l"/>
              </a:tabLst>
            </a:pPr>
            <a:r>
              <a:rPr lang="en-US" altLang="ko-KR" dirty="0">
                <a:ea typeface="굴림" panose="020B0600000101010101" pitchFamily="34" charset="-127"/>
              </a:rPr>
              <a:t>We will try to get a flavor for what is involved in actually controlling devices in rest of lecture</a:t>
            </a:r>
          </a:p>
          <a:p>
            <a:pPr lvl="1">
              <a:tabLst>
                <a:tab pos="1252538" algn="l"/>
                <a:tab pos="1603375" algn="l"/>
              </a:tabLst>
            </a:pPr>
            <a:r>
              <a:rPr lang="en-US" altLang="ko-KR" dirty="0">
                <a:ea typeface="굴림" panose="020B0600000101010101" pitchFamily="34" charset="-127"/>
              </a:rPr>
              <a:t>Can only scratch surface!	</a:t>
            </a:r>
          </a:p>
          <a:p>
            <a:pPr lvl="1">
              <a:buNone/>
              <a:tabLst>
                <a:tab pos="1252538" algn="l"/>
                <a:tab pos="1603375" algn="l"/>
              </a:tabLst>
            </a:pPr>
            <a:r>
              <a:rPr lang="en-US" altLang="ko-KR" dirty="0">
                <a:ea typeface="굴림" panose="020B0600000101010101" pitchFamily="34" charset="-127"/>
              </a:rPr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81459197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11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11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11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11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11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11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11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1187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ea typeface="굴림" panose="020B0600000101010101" pitchFamily="34" charset="-127"/>
              </a:rPr>
              <a:t>Want Standard Interfaces to Devices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97000" y="762000"/>
            <a:ext cx="9474200" cy="6019800"/>
          </a:xfrm>
        </p:spPr>
        <p:txBody>
          <a:bodyPr/>
          <a:lstStyle/>
          <a:p>
            <a:pPr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>
                <a:solidFill>
                  <a:schemeClr val="hlink"/>
                </a:solidFill>
                <a:ea typeface="굴림" panose="020B0600000101010101" pitchFamily="34" charset="-127"/>
              </a:rPr>
              <a:t>Block Devices:</a:t>
            </a:r>
            <a:r>
              <a:rPr lang="en-US" altLang="ko-KR" dirty="0">
                <a:ea typeface="굴림" panose="020B0600000101010101" pitchFamily="34" charset="-127"/>
              </a:rPr>
              <a:t> </a:t>
            </a:r>
            <a:r>
              <a:rPr lang="en-US" altLang="ko-KR" i="1" dirty="0">
                <a:ea typeface="굴림" panose="020B0600000101010101" pitchFamily="34" charset="-127"/>
              </a:rPr>
              <a:t>e.g.</a:t>
            </a:r>
            <a:r>
              <a:rPr lang="en-US" altLang="ko-KR" dirty="0">
                <a:solidFill>
                  <a:schemeClr val="hlink"/>
                </a:solidFill>
                <a:ea typeface="굴림" panose="020B0600000101010101" pitchFamily="34" charset="-127"/>
              </a:rPr>
              <a:t> </a:t>
            </a:r>
            <a:r>
              <a:rPr lang="en-US" altLang="ko-KR" dirty="0">
                <a:ea typeface="굴림" panose="020B0600000101010101" pitchFamily="34" charset="-127"/>
              </a:rPr>
              <a:t>disk drives, tape drives, DVD-ROM</a:t>
            </a:r>
          </a:p>
          <a:p>
            <a:pPr lvl="1"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>
                <a:ea typeface="굴림" panose="020B0600000101010101" pitchFamily="34" charset="-127"/>
              </a:rPr>
              <a:t>Access blocks of data</a:t>
            </a:r>
          </a:p>
          <a:p>
            <a:pPr lvl="1"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>
                <a:ea typeface="굴림" panose="020B0600000101010101" pitchFamily="34" charset="-127"/>
              </a:rPr>
              <a:t>Commands include </a:t>
            </a:r>
            <a:r>
              <a:rPr lang="en-US" altLang="ko-KR" dirty="0">
                <a:latin typeface="Consolas" charset="0"/>
                <a:ea typeface="Consolas" charset="0"/>
                <a:cs typeface="Consolas" charset="0"/>
              </a:rPr>
              <a:t>open()</a:t>
            </a:r>
            <a:r>
              <a:rPr lang="en-US" altLang="ko-KR" dirty="0">
                <a:ea typeface="굴림" panose="020B0600000101010101" pitchFamily="34" charset="-127"/>
              </a:rPr>
              <a:t>,</a:t>
            </a:r>
            <a:r>
              <a:rPr lang="en-US" altLang="ko-KR" dirty="0">
                <a:latin typeface="Courier New" panose="02070309020205020404" pitchFamily="49" charset="0"/>
                <a:ea typeface="굴림" panose="020B0600000101010101" pitchFamily="34" charset="-127"/>
              </a:rPr>
              <a:t> </a:t>
            </a:r>
            <a:r>
              <a:rPr lang="en-US" altLang="ko-KR" dirty="0">
                <a:latin typeface="Consolas" charset="0"/>
                <a:ea typeface="Consolas" charset="0"/>
                <a:cs typeface="Consolas" charset="0"/>
              </a:rPr>
              <a:t>read()</a:t>
            </a:r>
            <a:r>
              <a:rPr lang="en-US" altLang="ko-KR" dirty="0">
                <a:ea typeface="굴림" panose="020B0600000101010101" pitchFamily="34" charset="-127"/>
              </a:rPr>
              <a:t>,</a:t>
            </a:r>
            <a:r>
              <a:rPr lang="en-US" altLang="ko-KR" dirty="0">
                <a:latin typeface="Courier New" panose="02070309020205020404" pitchFamily="49" charset="0"/>
                <a:ea typeface="굴림" panose="020B0600000101010101" pitchFamily="34" charset="-127"/>
              </a:rPr>
              <a:t> </a:t>
            </a:r>
            <a:r>
              <a:rPr lang="en-US" altLang="ko-KR" dirty="0">
                <a:latin typeface="Consolas" charset="0"/>
                <a:ea typeface="Consolas" charset="0"/>
                <a:cs typeface="Consolas" charset="0"/>
              </a:rPr>
              <a:t>write()</a:t>
            </a:r>
            <a:r>
              <a:rPr lang="en-US" altLang="ko-KR" dirty="0">
                <a:ea typeface="굴림" panose="020B0600000101010101" pitchFamily="34" charset="-127"/>
              </a:rPr>
              <a:t>,</a:t>
            </a:r>
            <a:r>
              <a:rPr lang="en-US" altLang="ko-KR" dirty="0">
                <a:latin typeface="Courier New" panose="02070309020205020404" pitchFamily="49" charset="0"/>
                <a:ea typeface="굴림" panose="020B0600000101010101" pitchFamily="34" charset="-127"/>
              </a:rPr>
              <a:t> </a:t>
            </a:r>
            <a:r>
              <a:rPr lang="en-US" altLang="ko-KR" dirty="0">
                <a:latin typeface="Consolas" charset="0"/>
                <a:ea typeface="Consolas" charset="0"/>
                <a:cs typeface="Consolas" charset="0"/>
              </a:rPr>
              <a:t>seek()</a:t>
            </a:r>
          </a:p>
          <a:p>
            <a:pPr lvl="1"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>
                <a:ea typeface="굴림" panose="020B0600000101010101" pitchFamily="34" charset="-127"/>
              </a:rPr>
              <a:t>Raw I/O or file-system access</a:t>
            </a:r>
          </a:p>
          <a:p>
            <a:pPr lvl="1"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>
                <a:ea typeface="굴림" panose="020B0600000101010101" pitchFamily="34" charset="-127"/>
              </a:rPr>
              <a:t>Memory-mapped file access possible</a:t>
            </a:r>
          </a:p>
          <a:p>
            <a:pPr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>
                <a:solidFill>
                  <a:schemeClr val="hlink"/>
                </a:solidFill>
                <a:ea typeface="굴림" panose="020B0600000101010101" pitchFamily="34" charset="-127"/>
              </a:rPr>
              <a:t>Character Devices:</a:t>
            </a:r>
            <a:r>
              <a:rPr lang="en-US" altLang="ko-KR" dirty="0">
                <a:ea typeface="굴림" panose="020B0600000101010101" pitchFamily="34" charset="-127"/>
              </a:rPr>
              <a:t> </a:t>
            </a:r>
            <a:r>
              <a:rPr lang="en-US" altLang="ko-KR" i="1" dirty="0">
                <a:ea typeface="굴림" panose="020B0600000101010101" pitchFamily="34" charset="-127"/>
              </a:rPr>
              <a:t>e.g.</a:t>
            </a:r>
            <a:r>
              <a:rPr lang="en-US" altLang="ko-KR" dirty="0">
                <a:solidFill>
                  <a:schemeClr val="hlink"/>
                </a:solidFill>
                <a:ea typeface="굴림" panose="020B0600000101010101" pitchFamily="34" charset="-127"/>
              </a:rPr>
              <a:t> </a:t>
            </a:r>
            <a:r>
              <a:rPr lang="en-US" altLang="ko-KR" dirty="0">
                <a:ea typeface="굴림" panose="020B0600000101010101" pitchFamily="34" charset="-127"/>
              </a:rPr>
              <a:t>keyboards, mice, serial ports, some USB devices</a:t>
            </a:r>
          </a:p>
          <a:p>
            <a:pPr lvl="1"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>
                <a:ea typeface="굴림" panose="020B0600000101010101" pitchFamily="34" charset="-127"/>
              </a:rPr>
              <a:t>Single characters at a time</a:t>
            </a:r>
          </a:p>
          <a:p>
            <a:pPr lvl="1"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>
                <a:ea typeface="굴림" panose="020B0600000101010101" pitchFamily="34" charset="-127"/>
              </a:rPr>
              <a:t>Commands include </a:t>
            </a:r>
            <a:r>
              <a:rPr lang="en-US" altLang="ko-KR" dirty="0">
                <a:latin typeface="Consolas" charset="0"/>
                <a:ea typeface="Consolas" charset="0"/>
                <a:cs typeface="Consolas" charset="0"/>
              </a:rPr>
              <a:t>get()</a:t>
            </a:r>
            <a:r>
              <a:rPr lang="en-US" altLang="ko-KR" dirty="0">
                <a:ea typeface="굴림" panose="020B0600000101010101" pitchFamily="34" charset="-127"/>
              </a:rPr>
              <a:t>,</a:t>
            </a:r>
            <a:r>
              <a:rPr lang="en-US" altLang="ko-KR" dirty="0">
                <a:latin typeface="Courier New" panose="02070309020205020404" pitchFamily="49" charset="0"/>
                <a:ea typeface="굴림" panose="020B0600000101010101" pitchFamily="34" charset="-127"/>
              </a:rPr>
              <a:t> </a:t>
            </a:r>
            <a:r>
              <a:rPr lang="en-US" altLang="ko-KR" dirty="0">
                <a:latin typeface="Consolas" charset="0"/>
                <a:ea typeface="Consolas" charset="0"/>
                <a:cs typeface="Consolas" charset="0"/>
              </a:rPr>
              <a:t>put()</a:t>
            </a:r>
          </a:p>
          <a:p>
            <a:pPr lvl="1"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>
                <a:ea typeface="굴림" panose="020B0600000101010101" pitchFamily="34" charset="-127"/>
              </a:rPr>
              <a:t>Libraries layered on top allow line editing</a:t>
            </a:r>
          </a:p>
          <a:p>
            <a:pPr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>
                <a:solidFill>
                  <a:schemeClr val="hlink"/>
                </a:solidFill>
                <a:ea typeface="굴림" panose="020B0600000101010101" pitchFamily="34" charset="-127"/>
              </a:rPr>
              <a:t>Network Devices: </a:t>
            </a:r>
            <a:r>
              <a:rPr lang="en-US" altLang="ko-KR" i="1" dirty="0">
                <a:ea typeface="굴림" panose="020B0600000101010101" pitchFamily="34" charset="-127"/>
              </a:rPr>
              <a:t>e.g.</a:t>
            </a:r>
            <a:r>
              <a:rPr lang="en-US" altLang="ko-KR" dirty="0">
                <a:solidFill>
                  <a:schemeClr val="hlink"/>
                </a:solidFill>
                <a:ea typeface="굴림" panose="020B0600000101010101" pitchFamily="34" charset="-127"/>
              </a:rPr>
              <a:t> </a:t>
            </a:r>
            <a:r>
              <a:rPr lang="en-US" altLang="ko-KR" dirty="0">
                <a:ea typeface="굴림" panose="020B0600000101010101" pitchFamily="34" charset="-127"/>
              </a:rPr>
              <a:t>Ethernet, Wireless, Bluetooth</a:t>
            </a:r>
          </a:p>
          <a:p>
            <a:pPr lvl="1"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>
                <a:ea typeface="굴림" panose="020B0600000101010101" pitchFamily="34" charset="-127"/>
              </a:rPr>
              <a:t>Different enough from block/character to have own interface</a:t>
            </a:r>
          </a:p>
          <a:p>
            <a:pPr lvl="1"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>
                <a:ea typeface="굴림" panose="020B0600000101010101" pitchFamily="34" charset="-127"/>
              </a:rPr>
              <a:t>Unix and Windows include </a:t>
            </a:r>
            <a:r>
              <a:rPr lang="en-US" altLang="ko-KR" dirty="0">
                <a:solidFill>
                  <a:schemeClr val="hlink"/>
                </a:solidFill>
                <a:ea typeface="굴림" panose="020B0600000101010101" pitchFamily="34" charset="-127"/>
              </a:rPr>
              <a:t>socket</a:t>
            </a:r>
            <a:r>
              <a:rPr lang="en-US" altLang="ko-KR" dirty="0">
                <a:ea typeface="굴림" panose="020B0600000101010101" pitchFamily="34" charset="-127"/>
              </a:rPr>
              <a:t> interface</a:t>
            </a:r>
          </a:p>
          <a:p>
            <a:pPr lvl="2"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>
                <a:ea typeface="굴림" panose="020B0600000101010101" pitchFamily="34" charset="-127"/>
              </a:rPr>
              <a:t>Separates network protocol from network operation</a:t>
            </a:r>
          </a:p>
          <a:p>
            <a:pPr lvl="2"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>
                <a:ea typeface="굴림" panose="020B0600000101010101" pitchFamily="34" charset="-127"/>
              </a:rPr>
              <a:t>Includes </a:t>
            </a:r>
            <a:r>
              <a:rPr lang="en-US" altLang="ko-KR" dirty="0">
                <a:latin typeface="Consolas" charset="0"/>
                <a:ea typeface="Consolas" charset="0"/>
                <a:cs typeface="Consolas" charset="0"/>
              </a:rPr>
              <a:t>select() </a:t>
            </a:r>
            <a:r>
              <a:rPr lang="en-US" altLang="ko-KR" dirty="0">
                <a:ea typeface="굴림" panose="020B0600000101010101" pitchFamily="34" charset="-127"/>
              </a:rPr>
              <a:t>functionality</a:t>
            </a:r>
          </a:p>
          <a:p>
            <a:pPr lvl="1"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>
                <a:ea typeface="굴림" panose="020B0600000101010101" pitchFamily="34" charset="-127"/>
              </a:rPr>
              <a:t>Usage: pipes, FIFOs, streams, queues, mailboxes</a:t>
            </a:r>
          </a:p>
        </p:txBody>
      </p:sp>
    </p:spTree>
    <p:extLst>
      <p:ext uri="{BB962C8B-B14F-4D97-AF65-F5344CB8AC3E}">
        <p14:creationId xmlns:p14="http://schemas.microsoft.com/office/powerpoint/2010/main" val="3558332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651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>
          <a:xfrm>
            <a:off x="2133600" y="152400"/>
            <a:ext cx="7924800" cy="533400"/>
          </a:xfrm>
        </p:spPr>
        <p:txBody>
          <a:bodyPr/>
          <a:lstStyle/>
          <a:p>
            <a:r>
              <a:rPr lang="en-US" altLang="ko-KR">
                <a:ea typeface="굴림" panose="020B0600000101010101" pitchFamily="34" charset="-127"/>
              </a:rPr>
              <a:t>How Does User Deal with Timing?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676400" y="762000"/>
            <a:ext cx="8839200" cy="5562600"/>
          </a:xfrm>
        </p:spPr>
        <p:txBody>
          <a:bodyPr/>
          <a:lstStyle/>
          <a:p>
            <a:r>
              <a:rPr lang="en-US" altLang="ko-KR" dirty="0">
                <a:solidFill>
                  <a:schemeClr val="hlink"/>
                </a:solidFill>
                <a:ea typeface="굴림" panose="020B0600000101010101" pitchFamily="34" charset="-127"/>
              </a:rPr>
              <a:t>Blocking Interface: </a:t>
            </a:r>
            <a:r>
              <a:rPr lang="en-US" altLang="ko-KR" dirty="0">
                <a:ea typeface="굴림" panose="020B0600000101010101" pitchFamily="34" charset="-127"/>
              </a:rPr>
              <a:t>“Wait”</a:t>
            </a:r>
          </a:p>
          <a:p>
            <a:pPr lvl="1"/>
            <a:r>
              <a:rPr lang="en-US" altLang="ko-KR" dirty="0">
                <a:ea typeface="굴림" panose="020B0600000101010101" pitchFamily="34" charset="-127"/>
              </a:rPr>
              <a:t>When request data (e.g. </a:t>
            </a:r>
            <a:r>
              <a:rPr lang="en-US" altLang="ko-KR" dirty="0">
                <a:latin typeface="Consolas" charset="0"/>
                <a:ea typeface="Consolas" charset="0"/>
                <a:cs typeface="Consolas" charset="0"/>
              </a:rPr>
              <a:t>read()</a:t>
            </a:r>
            <a:r>
              <a:rPr lang="en-US" altLang="ko-KR" dirty="0">
                <a:ea typeface="굴림" panose="020B0600000101010101" pitchFamily="34" charset="-127"/>
              </a:rPr>
              <a:t> system call), put process to sleep until data is ready</a:t>
            </a:r>
          </a:p>
          <a:p>
            <a:pPr lvl="1"/>
            <a:r>
              <a:rPr lang="en-US" altLang="ko-KR" dirty="0">
                <a:ea typeface="굴림" panose="020B0600000101010101" pitchFamily="34" charset="-127"/>
              </a:rPr>
              <a:t>When write data (e.g. </a:t>
            </a:r>
            <a:r>
              <a:rPr lang="en-US" altLang="ko-KR" dirty="0">
                <a:latin typeface="Consolas" charset="0"/>
                <a:ea typeface="Consolas" charset="0"/>
                <a:cs typeface="Consolas" charset="0"/>
              </a:rPr>
              <a:t>write()</a:t>
            </a:r>
            <a:r>
              <a:rPr lang="en-US" altLang="ko-KR" dirty="0">
                <a:ea typeface="굴림" panose="020B0600000101010101" pitchFamily="34" charset="-127"/>
              </a:rPr>
              <a:t> system call), put process to sleep until device is ready for data</a:t>
            </a:r>
          </a:p>
          <a:p>
            <a:r>
              <a:rPr lang="en-US" altLang="ko-KR" dirty="0">
                <a:solidFill>
                  <a:schemeClr val="hlink"/>
                </a:solidFill>
                <a:ea typeface="굴림" panose="020B0600000101010101" pitchFamily="34" charset="-127"/>
              </a:rPr>
              <a:t>Non-blocking Interface: </a:t>
            </a:r>
            <a:r>
              <a:rPr lang="en-US" altLang="ko-KR" dirty="0">
                <a:ea typeface="굴림" panose="020B0600000101010101" pitchFamily="34" charset="-127"/>
              </a:rPr>
              <a:t>“Don’t Wait”</a:t>
            </a:r>
          </a:p>
          <a:p>
            <a:pPr lvl="1"/>
            <a:r>
              <a:rPr lang="en-US" altLang="ko-KR" dirty="0">
                <a:ea typeface="굴림" panose="020B0600000101010101" pitchFamily="34" charset="-127"/>
              </a:rPr>
              <a:t>Returns quickly from read or write request with count of bytes successfully transferred</a:t>
            </a:r>
          </a:p>
          <a:p>
            <a:pPr lvl="1"/>
            <a:r>
              <a:rPr lang="en-US" altLang="ko-KR" dirty="0">
                <a:ea typeface="굴림" panose="020B0600000101010101" pitchFamily="34" charset="-127"/>
              </a:rPr>
              <a:t>Read may return nothing, write may write nothing</a:t>
            </a:r>
          </a:p>
          <a:p>
            <a:r>
              <a:rPr lang="en-US" altLang="ko-KR" dirty="0">
                <a:solidFill>
                  <a:schemeClr val="hlink"/>
                </a:solidFill>
                <a:ea typeface="굴림" panose="020B0600000101010101" pitchFamily="34" charset="-127"/>
              </a:rPr>
              <a:t>Asynchronous Interface: </a:t>
            </a:r>
            <a:r>
              <a:rPr lang="en-US" altLang="ko-KR" dirty="0">
                <a:ea typeface="굴림" panose="020B0600000101010101" pitchFamily="34" charset="-127"/>
              </a:rPr>
              <a:t>“Tell Me Later”</a:t>
            </a:r>
          </a:p>
          <a:p>
            <a:pPr lvl="1"/>
            <a:r>
              <a:rPr lang="en-US" altLang="ko-KR" dirty="0">
                <a:ea typeface="굴림" panose="020B0600000101010101" pitchFamily="34" charset="-127"/>
              </a:rPr>
              <a:t>When request data, take pointer to user’s buffer, return immediately; later kernel fills buffer and notifies user</a:t>
            </a:r>
          </a:p>
          <a:p>
            <a:pPr lvl="1"/>
            <a:r>
              <a:rPr lang="en-US" altLang="ko-KR" dirty="0">
                <a:ea typeface="굴림" panose="020B0600000101010101" pitchFamily="34" charset="-127"/>
              </a:rPr>
              <a:t>When send data, take pointer to user’s buffer, return immediately; later kernel takes data and notifies user </a:t>
            </a:r>
          </a:p>
        </p:txBody>
      </p:sp>
    </p:spTree>
    <p:extLst>
      <p:ext uri="{BB962C8B-B14F-4D97-AF65-F5344CB8AC3E}">
        <p14:creationId xmlns:p14="http://schemas.microsoft.com/office/powerpoint/2010/main" val="170055881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675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Devices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5000" y="762000"/>
            <a:ext cx="7924800" cy="5943600"/>
          </a:xfrm>
        </p:spPr>
        <p:txBody>
          <a:bodyPr>
            <a:normAutofit/>
          </a:bodyPr>
          <a:lstStyle/>
          <a:p>
            <a:r>
              <a:rPr lang="en-US" dirty="0"/>
              <a:t>Magnetic disks</a:t>
            </a:r>
          </a:p>
          <a:p>
            <a:pPr lvl="1"/>
            <a:r>
              <a:rPr lang="en-US" dirty="0"/>
              <a:t>Storage that rarely becomes corrupted</a:t>
            </a:r>
          </a:p>
          <a:p>
            <a:pPr lvl="1"/>
            <a:r>
              <a:rPr lang="en-US" dirty="0"/>
              <a:t>Large capacity at low cost</a:t>
            </a:r>
          </a:p>
          <a:p>
            <a:pPr lvl="1"/>
            <a:r>
              <a:rPr lang="en-US" dirty="0"/>
              <a:t>Block level random access (except for SMR – later!)</a:t>
            </a:r>
          </a:p>
          <a:p>
            <a:pPr lvl="1"/>
            <a:r>
              <a:rPr lang="en-US" dirty="0"/>
              <a:t>Slow performance for random access</a:t>
            </a:r>
          </a:p>
          <a:p>
            <a:pPr lvl="1"/>
            <a:r>
              <a:rPr lang="en-US" dirty="0"/>
              <a:t>Better performance for sequential access</a:t>
            </a:r>
          </a:p>
          <a:p>
            <a:pPr lvl="1"/>
            <a:endParaRPr lang="en-US" dirty="0"/>
          </a:p>
          <a:p>
            <a:r>
              <a:rPr lang="en-US" dirty="0"/>
              <a:t>Flash memory</a:t>
            </a:r>
          </a:p>
          <a:p>
            <a:pPr lvl="1"/>
            <a:r>
              <a:rPr lang="en-US" dirty="0"/>
              <a:t>Storage that rarely becomes corrupted</a:t>
            </a:r>
          </a:p>
          <a:p>
            <a:pPr lvl="1"/>
            <a:r>
              <a:rPr lang="en-US" dirty="0"/>
              <a:t>Capacity at intermediate cost (5-20x disk)</a:t>
            </a:r>
          </a:p>
          <a:p>
            <a:pPr lvl="1"/>
            <a:r>
              <a:rPr lang="en-US" dirty="0"/>
              <a:t>Block level random access</a:t>
            </a:r>
          </a:p>
          <a:p>
            <a:pPr lvl="1"/>
            <a:r>
              <a:rPr lang="en-US" dirty="0"/>
              <a:t>Good performance for reads; worse for random writes</a:t>
            </a:r>
          </a:p>
          <a:p>
            <a:pPr lvl="1"/>
            <a:r>
              <a:rPr lang="en-US" dirty="0"/>
              <a:t>Erasure requirement in large blocks</a:t>
            </a:r>
          </a:p>
          <a:p>
            <a:pPr lvl="1"/>
            <a:r>
              <a:rPr lang="en-US" dirty="0"/>
              <a:t>Wear patterns issue</a:t>
            </a:r>
          </a:p>
          <a:p>
            <a:pPr lvl="1"/>
            <a:endParaRPr lang="en-US" dirty="0"/>
          </a:p>
          <a:p>
            <a:pPr lvl="1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208859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2A5D95-2F49-4886-8B74-ABB0A397E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 Disk </a:t>
            </a:r>
            <a:r>
              <a:rPr lang="en-US" dirty="0" smtClean="0"/>
              <a:t>Drives </a:t>
            </a:r>
            <a:r>
              <a:rPr lang="en-US" dirty="0"/>
              <a:t>(HDDs)</a:t>
            </a:r>
          </a:p>
        </p:txBody>
      </p:sp>
      <p:grpSp>
        <p:nvGrpSpPr>
          <p:cNvPr id="7" name="Group 11">
            <a:extLst>
              <a:ext uri="{FF2B5EF4-FFF2-40B4-BE49-F238E27FC236}">
                <a16:creationId xmlns:a16="http://schemas.microsoft.com/office/drawing/2014/main" id="{BCFC0D1C-87AC-486F-97F7-3E171F1484F4}"/>
              </a:ext>
            </a:extLst>
          </p:cNvPr>
          <p:cNvGrpSpPr>
            <a:grpSpLocks/>
          </p:cNvGrpSpPr>
          <p:nvPr/>
        </p:nvGrpSpPr>
        <p:grpSpPr bwMode="auto">
          <a:xfrm>
            <a:off x="5153891" y="1793478"/>
            <a:ext cx="3276600" cy="2638425"/>
            <a:chOff x="3600" y="576"/>
            <a:chExt cx="2064" cy="1662"/>
          </a:xfrm>
        </p:grpSpPr>
        <p:pic>
          <p:nvPicPr>
            <p:cNvPr id="8" name="Picture 5">
              <a:extLst>
                <a:ext uri="{FF2B5EF4-FFF2-40B4-BE49-F238E27FC236}">
                  <a16:creationId xmlns:a16="http://schemas.microsoft.com/office/drawing/2014/main" id="{9CCA6501-FE68-484B-8173-0642DEE26AE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00" y="576"/>
              <a:ext cx="2064" cy="13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Text Box 7">
              <a:extLst>
                <a:ext uri="{FF2B5EF4-FFF2-40B4-BE49-F238E27FC236}">
                  <a16:creationId xmlns:a16="http://schemas.microsoft.com/office/drawing/2014/main" id="{48AF1A40-BCA3-4F4E-9288-DFF38F8BCC6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74" y="1968"/>
              <a:ext cx="1856" cy="2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78" tIns="44445" rIns="90478" bIns="44445">
              <a:spAutoFit/>
            </a:bodyPr>
            <a:lstStyle>
              <a:lvl1pPr marL="228600" indent="-228600" eaLnBrk="0" hangingPunct="0">
                <a:defRPr sz="2200" b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2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 eaLnBrk="0" hangingPunct="0">
                <a:defRPr sz="22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 eaLnBrk="0" hangingPunct="0">
                <a:defRPr sz="22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 eaLnBrk="0" hangingPunct="0">
                <a:defRPr sz="22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>
                  <a:latin typeface="+mn-lt"/>
                  <a:cs typeface="Helvetica" charset="0"/>
                </a:rPr>
                <a:t>IBM/Hitachi Microdrive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78F6880C-51B1-4C1B-BCF5-CA65E373E2C7}"/>
              </a:ext>
            </a:extLst>
          </p:cNvPr>
          <p:cNvGrpSpPr>
            <a:grpSpLocks/>
          </p:cNvGrpSpPr>
          <p:nvPr/>
        </p:nvGrpSpPr>
        <p:grpSpPr bwMode="auto">
          <a:xfrm>
            <a:off x="212005" y="1422750"/>
            <a:ext cx="4941887" cy="4373460"/>
            <a:chOff x="192" y="336"/>
            <a:chExt cx="3396" cy="2939"/>
          </a:xfrm>
        </p:grpSpPr>
        <p:pic>
          <p:nvPicPr>
            <p:cNvPr id="11" name="Picture 6">
              <a:extLst>
                <a:ext uri="{FF2B5EF4-FFF2-40B4-BE49-F238E27FC236}">
                  <a16:creationId xmlns:a16="http://schemas.microsoft.com/office/drawing/2014/main" id="{D6CDF651-6EB6-4DE4-856F-0CF661EB2BC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2" y="336"/>
              <a:ext cx="3396" cy="29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Text Box 8">
              <a:extLst>
                <a:ext uri="{FF2B5EF4-FFF2-40B4-BE49-F238E27FC236}">
                  <a16:creationId xmlns:a16="http://schemas.microsoft.com/office/drawing/2014/main" id="{967181DD-8BB6-422F-AEAB-6DADA3E63EF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5" y="2842"/>
              <a:ext cx="2624" cy="43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78" tIns="44445" rIns="90478" bIns="44445">
              <a:spAutoFit/>
            </a:bodyPr>
            <a:lstStyle>
              <a:lvl1pPr marL="228600" indent="-228600" eaLnBrk="0" hangingPunct="0">
                <a:defRPr sz="2200" b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2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 eaLnBrk="0" hangingPunct="0">
                <a:defRPr sz="22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 eaLnBrk="0" hangingPunct="0">
                <a:defRPr sz="22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 eaLnBrk="0" hangingPunct="0">
                <a:defRPr sz="22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800" b="0" dirty="0">
                  <a:latin typeface="+mn-lt"/>
                  <a:cs typeface="Helvetica" charset="0"/>
                </a:rPr>
                <a:t>Western Digital Drive</a:t>
              </a:r>
            </a:p>
            <a:p>
              <a:pPr eaLnBrk="1" hangingPunct="1"/>
              <a:r>
                <a:rPr lang="en-US" sz="1800" b="0" dirty="0">
                  <a:latin typeface="+mn-lt"/>
                  <a:cs typeface="Helvetica" charset="0"/>
                </a:rPr>
                <a:t>http://www.storagereview.com/guide/</a:t>
              </a:r>
            </a:p>
          </p:txBody>
        </p:sp>
      </p:grpSp>
      <p:grpSp>
        <p:nvGrpSpPr>
          <p:cNvPr id="13" name="Group 13">
            <a:extLst>
              <a:ext uri="{FF2B5EF4-FFF2-40B4-BE49-F238E27FC236}">
                <a16:creationId xmlns:a16="http://schemas.microsoft.com/office/drawing/2014/main" id="{CEDDC980-4B96-4141-8C97-FA615F485C1F}"/>
              </a:ext>
            </a:extLst>
          </p:cNvPr>
          <p:cNvGrpSpPr>
            <a:grpSpLocks/>
          </p:cNvGrpSpPr>
          <p:nvPr/>
        </p:nvGrpSpPr>
        <p:grpSpPr bwMode="auto">
          <a:xfrm>
            <a:off x="8698079" y="1873431"/>
            <a:ext cx="3276600" cy="2747963"/>
            <a:chOff x="3504" y="480"/>
            <a:chExt cx="2064" cy="1731"/>
          </a:xfrm>
        </p:grpSpPr>
        <p:pic>
          <p:nvPicPr>
            <p:cNvPr id="14" name="Picture 10">
              <a:extLst>
                <a:ext uri="{FF2B5EF4-FFF2-40B4-BE49-F238E27FC236}">
                  <a16:creationId xmlns:a16="http://schemas.microsoft.com/office/drawing/2014/main" id="{BF604E4D-A21A-49E8-A627-86F594D3E4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04" y="480"/>
              <a:ext cx="2064" cy="1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" name="Text Box 12">
              <a:extLst>
                <a:ext uri="{FF2B5EF4-FFF2-40B4-BE49-F238E27FC236}">
                  <a16:creationId xmlns:a16="http://schemas.microsoft.com/office/drawing/2014/main" id="{5C91A8DF-CBF4-40BF-8613-D3BC14FDF50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94" y="1728"/>
              <a:ext cx="1400" cy="4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78" tIns="44445" rIns="90478" bIns="44445">
              <a:spAutoFit/>
            </a:bodyPr>
            <a:lstStyle>
              <a:lvl1pPr marL="228600" indent="-228600" eaLnBrk="0" hangingPunct="0">
                <a:defRPr sz="2200" b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2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 eaLnBrk="0" hangingPunct="0">
                <a:defRPr sz="22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 eaLnBrk="0" hangingPunct="0">
                <a:defRPr sz="22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 eaLnBrk="0" hangingPunct="0">
                <a:defRPr sz="22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>
                  <a:latin typeface="+mn-lt"/>
                  <a:cs typeface="Helvetica" charset="0"/>
                </a:rPr>
                <a:t>Read/Write Head</a:t>
              </a:r>
            </a:p>
            <a:p>
              <a:pPr eaLnBrk="1" hangingPunct="1"/>
              <a:r>
                <a:rPr lang="en-US">
                  <a:latin typeface="+mn-lt"/>
                  <a:cs typeface="Helvetica" charset="0"/>
                </a:rPr>
                <a:t>Side View</a:t>
              </a:r>
            </a:p>
          </p:txBody>
        </p:sp>
      </p:grpSp>
      <p:sp>
        <p:nvSpPr>
          <p:cNvPr id="16" name="TextBox 1">
            <a:extLst>
              <a:ext uri="{FF2B5EF4-FFF2-40B4-BE49-F238E27FC236}">
                <a16:creationId xmlns:a16="http://schemas.microsoft.com/office/drawing/2014/main" id="{3A9F5AE4-3D65-4CED-ABA2-8308A698F0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81800" y="4723795"/>
            <a:ext cx="5192879" cy="1569660"/>
          </a:xfrm>
          <a:prstGeom prst="rect">
            <a:avLst/>
          </a:prstGeom>
          <a:solidFill>
            <a:srgbClr val="FFFCD0"/>
          </a:solidFill>
          <a:ln w="9525">
            <a:solidFill>
              <a:srgbClr val="618FFD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 sz="2200" b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eaLnBrk="0" hangingPunct="0">
              <a:defRPr sz="22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 eaLnBrk="0" hangingPunct="0">
              <a:defRPr sz="22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 eaLnBrk="0" hangingPunct="0">
              <a:defRPr sz="22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 eaLnBrk="0" hangingPunct="0">
              <a:defRPr sz="22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400" b="0" dirty="0">
                <a:latin typeface="+mn-lt"/>
              </a:rPr>
              <a:t>IBM Personal Computer/AT (1986)</a:t>
            </a:r>
          </a:p>
          <a:p>
            <a:pPr lvl="1" eaLnBrk="1" hangingPunct="1"/>
            <a:r>
              <a:rPr lang="en-US" sz="2400" b="0" dirty="0">
                <a:latin typeface="+mn-lt"/>
              </a:rPr>
              <a:t>30 MB hard disk - $500 </a:t>
            </a:r>
          </a:p>
          <a:p>
            <a:pPr lvl="1" eaLnBrk="1" hangingPunct="1"/>
            <a:r>
              <a:rPr lang="en-US" sz="2400" b="0" dirty="0">
                <a:latin typeface="+mn-lt"/>
              </a:rPr>
              <a:t>30-40ms seek time</a:t>
            </a:r>
          </a:p>
          <a:p>
            <a:pPr lvl="1" eaLnBrk="1" hangingPunct="1"/>
            <a:r>
              <a:rPr lang="en-US" sz="2400" b="0" dirty="0">
                <a:latin typeface="+mn-lt"/>
              </a:rPr>
              <a:t>0.7-1 MB/s (est.)</a:t>
            </a:r>
          </a:p>
        </p:txBody>
      </p:sp>
    </p:spTree>
    <p:extLst>
      <p:ext uri="{BB962C8B-B14F-4D97-AF65-F5344CB8AC3E}">
        <p14:creationId xmlns:p14="http://schemas.microsoft.com/office/powerpoint/2010/main" val="73554131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3157A-0EAB-4F41-AC07-D5FED89DC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Recall: How </a:t>
            </a:r>
            <a:r>
              <a:rPr lang="en-US" dirty="0"/>
              <a:t>does the Processor Talk to the Device?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E5DFA2-1FC6-4977-A4C1-8508D94DB0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8207" y="3701917"/>
            <a:ext cx="7933777" cy="2768594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  <a:spcBef>
                <a:spcPct val="10000"/>
              </a:spcBef>
            </a:pPr>
            <a:r>
              <a:rPr lang="en-US" altLang="ko-KR" dirty="0">
                <a:ea typeface="굴림" charset="-127"/>
              </a:rPr>
              <a:t>CPU interacts with a </a:t>
            </a:r>
            <a:r>
              <a:rPr lang="en-US" altLang="ko-KR" i="1" dirty="0">
                <a:ea typeface="굴림" charset="-127"/>
              </a:rPr>
              <a:t>Controller</a:t>
            </a:r>
          </a:p>
          <a:p>
            <a:pPr lvl="1">
              <a:lnSpc>
                <a:spcPct val="80000"/>
              </a:lnSpc>
              <a:spcBef>
                <a:spcPct val="10000"/>
              </a:spcBef>
            </a:pPr>
            <a:r>
              <a:rPr lang="en-US" altLang="ko-KR" dirty="0">
                <a:ea typeface="굴림" charset="-127"/>
              </a:rPr>
              <a:t>Contains a set of </a:t>
            </a:r>
            <a:r>
              <a:rPr lang="en-US" altLang="ko-KR" i="1" dirty="0">
                <a:ea typeface="굴림" charset="-127"/>
              </a:rPr>
              <a:t>registers</a:t>
            </a:r>
            <a:r>
              <a:rPr lang="en-US" altLang="ko-KR" dirty="0">
                <a:ea typeface="굴림" charset="-127"/>
              </a:rPr>
              <a:t> that can be read and written</a:t>
            </a:r>
          </a:p>
          <a:p>
            <a:pPr lvl="1">
              <a:lnSpc>
                <a:spcPct val="80000"/>
              </a:lnSpc>
              <a:spcBef>
                <a:spcPct val="10000"/>
              </a:spcBef>
            </a:pPr>
            <a:r>
              <a:rPr lang="en-US" altLang="ko-KR" dirty="0">
                <a:ea typeface="굴림" charset="-127"/>
              </a:rPr>
              <a:t>May contain memory for request queues, etc.</a:t>
            </a:r>
          </a:p>
          <a:p>
            <a:pPr>
              <a:lnSpc>
                <a:spcPct val="80000"/>
              </a:lnSpc>
              <a:spcBef>
                <a:spcPct val="10000"/>
              </a:spcBef>
            </a:pPr>
            <a:r>
              <a:rPr lang="en-US" altLang="ko-KR" dirty="0">
                <a:ea typeface="굴림" charset="-127"/>
              </a:rPr>
              <a:t>Processor accesses registers in two ways: </a:t>
            </a:r>
          </a:p>
          <a:p>
            <a:pPr lvl="1">
              <a:lnSpc>
                <a:spcPct val="80000"/>
              </a:lnSpc>
              <a:spcBef>
                <a:spcPct val="10000"/>
              </a:spcBef>
            </a:pPr>
            <a:r>
              <a:rPr lang="en-US" altLang="ko-KR" dirty="0">
                <a:solidFill>
                  <a:schemeClr val="hlink"/>
                </a:solidFill>
                <a:ea typeface="굴림" charset="-127"/>
              </a:rPr>
              <a:t>Port-Mapped I/O: </a:t>
            </a:r>
            <a:r>
              <a:rPr lang="en-US" altLang="ko-KR" dirty="0">
                <a:ea typeface="굴림" charset="-127"/>
              </a:rPr>
              <a:t>in/out instructions</a:t>
            </a:r>
            <a:endParaRPr lang="en-US" altLang="ko-KR" dirty="0">
              <a:solidFill>
                <a:schemeClr val="hlink"/>
              </a:solidFill>
              <a:ea typeface="굴림" charset="-127"/>
            </a:endParaRPr>
          </a:p>
          <a:p>
            <a:pPr lvl="2">
              <a:lnSpc>
                <a:spcPct val="80000"/>
              </a:lnSpc>
              <a:spcBef>
                <a:spcPct val="10000"/>
              </a:spcBef>
            </a:pPr>
            <a:r>
              <a:rPr lang="en-US" altLang="ko-KR" dirty="0">
                <a:ea typeface="굴림" charset="-127"/>
              </a:rPr>
              <a:t>Example from the Intel architecture: </a:t>
            </a:r>
            <a:r>
              <a:rPr lang="en-US" altLang="ko-KR" dirty="0">
                <a:latin typeface="Consolas" charset="0"/>
                <a:ea typeface="Consolas" charset="0"/>
                <a:cs typeface="Consolas" charset="0"/>
              </a:rPr>
              <a:t>out 0x21,AL</a:t>
            </a:r>
          </a:p>
          <a:p>
            <a:pPr lvl="1">
              <a:lnSpc>
                <a:spcPct val="80000"/>
              </a:lnSpc>
              <a:spcBef>
                <a:spcPct val="10000"/>
              </a:spcBef>
            </a:pPr>
            <a:r>
              <a:rPr lang="en-US" altLang="ko-KR" dirty="0">
                <a:solidFill>
                  <a:schemeClr val="hlink"/>
                </a:solidFill>
                <a:ea typeface="굴림" charset="-127"/>
              </a:rPr>
              <a:t>Memory-mapped I/O: </a:t>
            </a:r>
            <a:r>
              <a:rPr lang="en-US" altLang="ko-KR" dirty="0">
                <a:ea typeface="굴림" charset="-127"/>
              </a:rPr>
              <a:t>load/store instructions</a:t>
            </a:r>
            <a:endParaRPr lang="en-US" altLang="ko-KR" dirty="0">
              <a:solidFill>
                <a:schemeClr val="hlink"/>
              </a:solidFill>
              <a:ea typeface="굴림" charset="-127"/>
            </a:endParaRPr>
          </a:p>
          <a:p>
            <a:pPr lvl="2">
              <a:lnSpc>
                <a:spcPct val="80000"/>
              </a:lnSpc>
              <a:spcBef>
                <a:spcPct val="10000"/>
              </a:spcBef>
            </a:pPr>
            <a:r>
              <a:rPr lang="en-US" altLang="ko-KR" dirty="0">
                <a:ea typeface="굴림" charset="-127"/>
              </a:rPr>
              <a:t>Registers/memory appear in physical address space</a:t>
            </a:r>
          </a:p>
          <a:p>
            <a:pPr lvl="2">
              <a:lnSpc>
                <a:spcPct val="80000"/>
              </a:lnSpc>
              <a:spcBef>
                <a:spcPct val="10000"/>
              </a:spcBef>
            </a:pPr>
            <a:r>
              <a:rPr lang="en-US" altLang="ko-KR" dirty="0">
                <a:ea typeface="굴림" charset="-127"/>
              </a:rPr>
              <a:t>I/O accomplished with load and store instructions</a:t>
            </a:r>
          </a:p>
        </p:txBody>
      </p:sp>
      <p:grpSp>
        <p:nvGrpSpPr>
          <p:cNvPr id="45" name="Group 105">
            <a:extLst>
              <a:ext uri="{FF2B5EF4-FFF2-40B4-BE49-F238E27FC236}">
                <a16:creationId xmlns:a16="http://schemas.microsoft.com/office/drawing/2014/main" id="{90A7E29B-7AA6-4E6C-A660-BF4DAB23B4C9}"/>
              </a:ext>
            </a:extLst>
          </p:cNvPr>
          <p:cNvGrpSpPr>
            <a:grpSpLocks/>
          </p:cNvGrpSpPr>
          <p:nvPr/>
        </p:nvGrpSpPr>
        <p:grpSpPr bwMode="auto">
          <a:xfrm>
            <a:off x="8510038" y="914400"/>
            <a:ext cx="3300413" cy="3810002"/>
            <a:chOff x="3641" y="336"/>
            <a:chExt cx="2079" cy="2400"/>
          </a:xfrm>
        </p:grpSpPr>
        <p:grpSp>
          <p:nvGrpSpPr>
            <p:cNvPr id="46" name="Group 94">
              <a:extLst>
                <a:ext uri="{FF2B5EF4-FFF2-40B4-BE49-F238E27FC236}">
                  <a16:creationId xmlns:a16="http://schemas.microsoft.com/office/drawing/2014/main" id="{502AE6FD-DA84-4D2E-AD84-ACB425C968D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41" y="816"/>
              <a:ext cx="2079" cy="1920"/>
              <a:chOff x="2302" y="880"/>
              <a:chExt cx="2079" cy="1920"/>
            </a:xfrm>
          </p:grpSpPr>
          <p:sp>
            <p:nvSpPr>
              <p:cNvPr id="48" name="Rectangle 58">
                <a:extLst>
                  <a:ext uri="{FF2B5EF4-FFF2-40B4-BE49-F238E27FC236}">
                    <a16:creationId xmlns:a16="http://schemas.microsoft.com/office/drawing/2014/main" id="{C52F635A-93F2-4FBD-A5D7-91A04B5772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02" y="880"/>
                <a:ext cx="2020" cy="1909"/>
              </a:xfrm>
              <a:prstGeom prst="rect">
                <a:avLst/>
              </a:prstGeom>
              <a:solidFill>
                <a:srgbClr val="FF66CC"/>
              </a:solidFill>
              <a:ln w="38100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478" tIns="44445" rIns="90478" bIns="44445"/>
              <a:lstStyle/>
              <a:p>
                <a:pPr marL="228600" indent="-228600" algn="ctr"/>
                <a:r>
                  <a:rPr lang="en-US" b="0" dirty="0" smtClean="0">
                    <a:latin typeface="Gill Sans Light"/>
                    <a:ea typeface="Gill Sans" charset="0"/>
                    <a:cs typeface="Gill Sans" charset="0"/>
                  </a:rPr>
                  <a:t>Device</a:t>
                </a:r>
              </a:p>
              <a:p>
                <a:pPr marL="228600" indent="-228600" algn="ctr"/>
                <a:r>
                  <a:rPr lang="en-US" b="0" dirty="0" smtClean="0">
                    <a:latin typeface="Gill Sans Light"/>
                    <a:ea typeface="Gill Sans" charset="0"/>
                    <a:cs typeface="Gill Sans" charset="0"/>
                  </a:rPr>
                  <a:t>Controller</a:t>
                </a:r>
                <a:endParaRPr lang="en-US" b="0" dirty="0">
                  <a:latin typeface="Gill Sans Light"/>
                  <a:ea typeface="Gill Sans" charset="0"/>
                  <a:cs typeface="Gill Sans" charset="0"/>
                </a:endParaRPr>
              </a:p>
            </p:txBody>
          </p:sp>
          <p:grpSp>
            <p:nvGrpSpPr>
              <p:cNvPr id="49" name="Group 66">
                <a:extLst>
                  <a:ext uri="{FF2B5EF4-FFF2-40B4-BE49-F238E27FC236}">
                    <a16:creationId xmlns:a16="http://schemas.microsoft.com/office/drawing/2014/main" id="{E536CBE8-20E0-45F5-BA5E-99C91C68E94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565" y="1731"/>
                <a:ext cx="483" cy="502"/>
                <a:chOff x="1488" y="2448"/>
                <a:chExt cx="528" cy="576"/>
              </a:xfrm>
            </p:grpSpPr>
            <p:sp>
              <p:nvSpPr>
                <p:cNvPr id="55" name="Rectangle 59">
                  <a:extLst>
                    <a:ext uri="{FF2B5EF4-FFF2-40B4-BE49-F238E27FC236}">
                      <a16:creationId xmlns:a16="http://schemas.microsoft.com/office/drawing/2014/main" id="{E735AB83-CBC0-4CF5-BB3B-8003DBD11D0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88" y="2448"/>
                  <a:ext cx="528" cy="144"/>
                </a:xfrm>
                <a:prstGeom prst="rect">
                  <a:avLst/>
                </a:prstGeom>
                <a:solidFill>
                  <a:srgbClr val="00FFFF"/>
                </a:solidFill>
                <a:ln w="19050" algn="ctr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90478" tIns="44445" rIns="90478" bIns="44445" anchor="ctr"/>
                <a:lstStyle/>
                <a:p>
                  <a:pPr marL="228600" indent="-228600" algn="ctr"/>
                  <a:r>
                    <a:rPr lang="en-US" b="0">
                      <a:latin typeface="Gill Sans Light"/>
                      <a:ea typeface="Gill Sans" charset="0"/>
                      <a:cs typeface="Gill Sans" charset="0"/>
                    </a:rPr>
                    <a:t>read</a:t>
                  </a:r>
                </a:p>
              </p:txBody>
            </p:sp>
            <p:sp>
              <p:nvSpPr>
                <p:cNvPr id="56" name="Rectangle 60">
                  <a:extLst>
                    <a:ext uri="{FF2B5EF4-FFF2-40B4-BE49-F238E27FC236}">
                      <a16:creationId xmlns:a16="http://schemas.microsoft.com/office/drawing/2014/main" id="{934B222D-FF34-4E71-AC92-273E4D39AB3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88" y="2592"/>
                  <a:ext cx="528" cy="144"/>
                </a:xfrm>
                <a:prstGeom prst="rect">
                  <a:avLst/>
                </a:prstGeom>
                <a:solidFill>
                  <a:srgbClr val="00FFFF"/>
                </a:solidFill>
                <a:ln w="19050" algn="ctr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90478" tIns="44445" rIns="90478" bIns="44445" anchor="ctr"/>
                <a:lstStyle/>
                <a:p>
                  <a:pPr marL="228600" indent="-228600" algn="ctr"/>
                  <a:r>
                    <a:rPr lang="en-US" b="0">
                      <a:latin typeface="Gill Sans Light"/>
                      <a:ea typeface="Gill Sans" charset="0"/>
                      <a:cs typeface="Gill Sans" charset="0"/>
                    </a:rPr>
                    <a:t>write</a:t>
                  </a:r>
                </a:p>
              </p:txBody>
            </p:sp>
            <p:sp>
              <p:nvSpPr>
                <p:cNvPr id="57" name="Rectangle 61">
                  <a:extLst>
                    <a:ext uri="{FF2B5EF4-FFF2-40B4-BE49-F238E27FC236}">
                      <a16:creationId xmlns:a16="http://schemas.microsoft.com/office/drawing/2014/main" id="{657030A5-04AC-4FB4-AAB5-91993DEA86E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88" y="2736"/>
                  <a:ext cx="528" cy="144"/>
                </a:xfrm>
                <a:prstGeom prst="rect">
                  <a:avLst/>
                </a:prstGeom>
                <a:solidFill>
                  <a:srgbClr val="00FFFF"/>
                </a:solidFill>
                <a:ln w="19050" algn="ctr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90478" tIns="44445" rIns="90478" bIns="44445" anchor="ctr"/>
                <a:lstStyle/>
                <a:p>
                  <a:pPr marL="228600" indent="-228600" algn="ctr"/>
                  <a:r>
                    <a:rPr lang="en-US" b="0">
                      <a:latin typeface="Gill Sans Light"/>
                      <a:ea typeface="Gill Sans" charset="0"/>
                      <a:cs typeface="Gill Sans" charset="0"/>
                    </a:rPr>
                    <a:t>control</a:t>
                  </a:r>
                </a:p>
              </p:txBody>
            </p:sp>
            <p:sp>
              <p:nvSpPr>
                <p:cNvPr id="58" name="Rectangle 62">
                  <a:extLst>
                    <a:ext uri="{FF2B5EF4-FFF2-40B4-BE49-F238E27FC236}">
                      <a16:creationId xmlns:a16="http://schemas.microsoft.com/office/drawing/2014/main" id="{70603A9C-E168-41F1-9EB1-2B9734E4247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88" y="2880"/>
                  <a:ext cx="528" cy="144"/>
                </a:xfrm>
                <a:prstGeom prst="rect">
                  <a:avLst/>
                </a:prstGeom>
                <a:solidFill>
                  <a:srgbClr val="00FFFF"/>
                </a:solidFill>
                <a:ln w="19050" algn="ctr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90478" tIns="44445" rIns="90478" bIns="44445" anchor="ctr"/>
                <a:lstStyle/>
                <a:p>
                  <a:pPr marL="228600" indent="-228600" algn="ctr"/>
                  <a:r>
                    <a:rPr lang="en-US" b="0">
                      <a:latin typeface="Gill Sans Light"/>
                      <a:ea typeface="Gill Sans" charset="0"/>
                      <a:cs typeface="Gill Sans" charset="0"/>
                    </a:rPr>
                    <a:t>status</a:t>
                  </a:r>
                </a:p>
              </p:txBody>
            </p:sp>
          </p:grpSp>
          <p:sp>
            <p:nvSpPr>
              <p:cNvPr id="50" name="Rectangle 63">
                <a:extLst>
                  <a:ext uri="{FF2B5EF4-FFF2-40B4-BE49-F238E27FC236}">
                    <a16:creationId xmlns:a16="http://schemas.microsoft.com/office/drawing/2014/main" id="{37C5EFF9-1B6B-43AA-A2A9-93A630AB5E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68" y="1731"/>
                <a:ext cx="790" cy="753"/>
              </a:xfrm>
              <a:prstGeom prst="rect">
                <a:avLst/>
              </a:prstGeom>
              <a:solidFill>
                <a:srgbClr val="00FFFF"/>
              </a:solidFill>
              <a:ln w="285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478" tIns="44445" rIns="90478" bIns="44445" anchor="ctr"/>
              <a:lstStyle/>
              <a:p>
                <a:pPr marL="228600" indent="-228600" algn="ctr"/>
                <a:r>
                  <a:rPr lang="en-US" b="0">
                    <a:latin typeface="Gill Sans Light"/>
                    <a:ea typeface="Gill Sans" charset="0"/>
                    <a:cs typeface="Gill Sans" charset="0"/>
                  </a:rPr>
                  <a:t>Addressable</a:t>
                </a:r>
              </a:p>
              <a:p>
                <a:pPr marL="228600" indent="-228600" algn="ctr"/>
                <a:r>
                  <a:rPr lang="en-US" b="0">
                    <a:latin typeface="Gill Sans Light"/>
                    <a:ea typeface="Gill Sans" charset="0"/>
                    <a:cs typeface="Gill Sans" charset="0"/>
                  </a:rPr>
                  <a:t>Memory</a:t>
                </a:r>
              </a:p>
              <a:p>
                <a:pPr marL="228600" indent="-228600" algn="ctr"/>
                <a:r>
                  <a:rPr lang="en-US" b="0">
                    <a:latin typeface="Gill Sans Light"/>
                    <a:ea typeface="Gill Sans" charset="0"/>
                    <a:cs typeface="Gill Sans" charset="0"/>
                  </a:rPr>
                  <a:t>and/or</a:t>
                </a:r>
              </a:p>
              <a:p>
                <a:pPr marL="228600" indent="-228600" algn="ctr"/>
                <a:r>
                  <a:rPr lang="en-US" b="0">
                    <a:latin typeface="Gill Sans Light"/>
                    <a:ea typeface="Gill Sans" charset="0"/>
                    <a:cs typeface="Gill Sans" charset="0"/>
                  </a:rPr>
                  <a:t>Queues</a:t>
                </a:r>
              </a:p>
            </p:txBody>
          </p:sp>
          <p:sp>
            <p:nvSpPr>
              <p:cNvPr id="51" name="Text Box 64">
                <a:extLst>
                  <a:ext uri="{FF2B5EF4-FFF2-40B4-BE49-F238E27FC236}">
                    <a16:creationId xmlns:a16="http://schemas.microsoft.com/office/drawing/2014/main" id="{0B3B3F61-9503-4F34-8299-AFB8AEAB294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363" y="2233"/>
                <a:ext cx="818" cy="35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66CC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810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478" tIns="44445" rIns="90478" bIns="44445">
                <a:spAutoFit/>
              </a:bodyPr>
              <a:lstStyle>
                <a:lvl1pPr marL="228600" indent="-228600">
                  <a:defRPr sz="2200" b="1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>
                  <a:defRPr sz="2200" b="1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>
                  <a:defRPr sz="2200" b="1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>
                  <a:defRPr sz="2200" b="1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>
                  <a:defRPr sz="2200" b="1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algn="ctr">
                  <a:lnSpc>
                    <a:spcPct val="85000"/>
                  </a:lnSpc>
                  <a:spcBef>
                    <a:spcPct val="0"/>
                  </a:spcBef>
                </a:pPr>
                <a:r>
                  <a:rPr lang="en-US" sz="1800" b="0" dirty="0">
                    <a:latin typeface="Gill Sans Light"/>
                    <a:ea typeface="Gill Sans" charset="0"/>
                    <a:cs typeface="Gill Sans" charset="0"/>
                  </a:rPr>
                  <a:t>Registers</a:t>
                </a:r>
              </a:p>
              <a:p>
                <a:pPr algn="ctr">
                  <a:lnSpc>
                    <a:spcPct val="85000"/>
                  </a:lnSpc>
                  <a:spcBef>
                    <a:spcPct val="0"/>
                  </a:spcBef>
                </a:pPr>
                <a:r>
                  <a:rPr lang="en-US" sz="1800" b="0" dirty="0">
                    <a:latin typeface="Gill Sans Light"/>
                    <a:ea typeface="Gill Sans" charset="0"/>
                    <a:cs typeface="Gill Sans" charset="0"/>
                  </a:rPr>
                  <a:t>(port 0x20)</a:t>
                </a:r>
              </a:p>
            </p:txBody>
          </p:sp>
          <p:sp>
            <p:nvSpPr>
              <p:cNvPr id="52" name="Rectangle 65">
                <a:extLst>
                  <a:ext uri="{FF2B5EF4-FFF2-40B4-BE49-F238E27FC236}">
                    <a16:creationId xmlns:a16="http://schemas.microsoft.com/office/drawing/2014/main" id="{79B40EAF-2726-4A8A-AFD2-C17539B176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61" y="1242"/>
                <a:ext cx="1317" cy="418"/>
              </a:xfrm>
              <a:prstGeom prst="rect">
                <a:avLst/>
              </a:prstGeom>
              <a:solidFill>
                <a:srgbClr val="53FB25"/>
              </a:solidFill>
              <a:ln w="285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478" tIns="44445" rIns="90478" bIns="44445" anchor="ctr"/>
              <a:lstStyle/>
              <a:p>
                <a:pPr marL="228600" indent="-228600" algn="ctr"/>
                <a:r>
                  <a:rPr lang="en-US" sz="2000" b="0">
                    <a:latin typeface="Gill Sans Light"/>
                    <a:ea typeface="Gill Sans" charset="0"/>
                    <a:cs typeface="Gill Sans" charset="0"/>
                  </a:rPr>
                  <a:t>Hardware</a:t>
                </a:r>
              </a:p>
              <a:p>
                <a:pPr marL="228600" indent="-228600" algn="ctr"/>
                <a:r>
                  <a:rPr lang="en-US" sz="2000" b="0">
                    <a:latin typeface="Gill Sans Light"/>
                    <a:ea typeface="Gill Sans" charset="0"/>
                    <a:cs typeface="Gill Sans" charset="0"/>
                  </a:rPr>
                  <a:t>Controller</a:t>
                </a:r>
              </a:p>
            </p:txBody>
          </p:sp>
          <p:sp>
            <p:nvSpPr>
              <p:cNvPr id="53" name="Text Box 69">
                <a:extLst>
                  <a:ext uri="{FF2B5EF4-FFF2-40B4-BE49-F238E27FC236}">
                    <a16:creationId xmlns:a16="http://schemas.microsoft.com/office/drawing/2014/main" id="{8E92867F-ECD7-45F2-842D-D43C5AE45A5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65" y="2447"/>
                <a:ext cx="1416" cy="35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66CC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810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478" tIns="44445" rIns="90478" bIns="44445">
                <a:spAutoFit/>
              </a:bodyPr>
              <a:lstStyle>
                <a:lvl1pPr marL="228600" indent="-228600">
                  <a:defRPr sz="2200" b="1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>
                  <a:defRPr sz="2200" b="1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>
                  <a:defRPr sz="2200" b="1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>
                  <a:defRPr sz="2200" b="1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>
                  <a:defRPr sz="2200" b="1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algn="ctr">
                  <a:lnSpc>
                    <a:spcPct val="85000"/>
                  </a:lnSpc>
                  <a:spcBef>
                    <a:spcPct val="0"/>
                  </a:spcBef>
                </a:pPr>
                <a:r>
                  <a:rPr lang="en-US" sz="1800" b="0" dirty="0">
                    <a:latin typeface="Gill Sans Light"/>
                    <a:ea typeface="Gill Sans" charset="0"/>
                    <a:cs typeface="Gill Sans" charset="0"/>
                  </a:rPr>
                  <a:t>Memory Mapped</a:t>
                </a:r>
              </a:p>
              <a:p>
                <a:pPr algn="ctr">
                  <a:lnSpc>
                    <a:spcPct val="85000"/>
                  </a:lnSpc>
                  <a:spcBef>
                    <a:spcPct val="0"/>
                  </a:spcBef>
                </a:pPr>
                <a:r>
                  <a:rPr lang="en-US" sz="1800" b="0" dirty="0">
                    <a:latin typeface="Gill Sans Light"/>
                    <a:ea typeface="Gill Sans" charset="0"/>
                    <a:cs typeface="Gill Sans" charset="0"/>
                  </a:rPr>
                  <a:t>Region: 0x8f008020</a:t>
                </a:r>
              </a:p>
            </p:txBody>
          </p:sp>
          <p:sp>
            <p:nvSpPr>
              <p:cNvPr id="54" name="Rectangle 78">
                <a:extLst>
                  <a:ext uri="{FF2B5EF4-FFF2-40B4-BE49-F238E27FC236}">
                    <a16:creationId xmlns:a16="http://schemas.microsoft.com/office/drawing/2014/main" id="{146D6C87-5226-4309-AA09-0BAF60E62E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46" y="1242"/>
                <a:ext cx="571" cy="418"/>
              </a:xfrm>
              <a:prstGeom prst="rect">
                <a:avLst/>
              </a:prstGeom>
              <a:solidFill>
                <a:srgbClr val="53FB25"/>
              </a:solidFill>
              <a:ln w="38100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478" tIns="44445" rIns="90478" bIns="44445" anchor="ctr"/>
              <a:lstStyle/>
              <a:p>
                <a:pPr marL="228600" indent="-228600" algn="ctr"/>
                <a:r>
                  <a:rPr lang="en-US" b="0">
                    <a:latin typeface="Gill Sans Light"/>
                    <a:ea typeface="Gill Sans" charset="0"/>
                    <a:cs typeface="Gill Sans" charset="0"/>
                  </a:rPr>
                  <a:t>Bus</a:t>
                </a:r>
              </a:p>
              <a:p>
                <a:pPr marL="228600" indent="-228600" algn="ctr"/>
                <a:r>
                  <a:rPr lang="en-US" b="0">
                    <a:latin typeface="Gill Sans Light"/>
                    <a:ea typeface="Gill Sans" charset="0"/>
                    <a:cs typeface="Gill Sans" charset="0"/>
                  </a:rPr>
                  <a:t>Interface</a:t>
                </a:r>
              </a:p>
            </p:txBody>
          </p:sp>
        </p:grpSp>
        <p:pic>
          <p:nvPicPr>
            <p:cNvPr id="47" name="Picture 99">
              <a:extLst>
                <a:ext uri="{FF2B5EF4-FFF2-40B4-BE49-F238E27FC236}">
                  <a16:creationId xmlns:a16="http://schemas.microsoft.com/office/drawing/2014/main" id="{FEAFB020-C7AE-4F05-A2BF-F53F6D7642C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88" y="336"/>
              <a:ext cx="585" cy="7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59" name="Group 106">
            <a:extLst>
              <a:ext uri="{FF2B5EF4-FFF2-40B4-BE49-F238E27FC236}">
                <a16:creationId xmlns:a16="http://schemas.microsoft.com/office/drawing/2014/main" id="{D38E821A-1005-4707-8D18-D12A2FFB927F}"/>
              </a:ext>
            </a:extLst>
          </p:cNvPr>
          <p:cNvGrpSpPr>
            <a:grpSpLocks/>
          </p:cNvGrpSpPr>
          <p:nvPr/>
        </p:nvGrpSpPr>
        <p:grpSpPr bwMode="auto">
          <a:xfrm>
            <a:off x="4668975" y="1946278"/>
            <a:ext cx="3894667" cy="1163639"/>
            <a:chOff x="1221" y="986"/>
            <a:chExt cx="2438" cy="733"/>
          </a:xfrm>
        </p:grpSpPr>
        <p:sp>
          <p:nvSpPr>
            <p:cNvPr id="60" name="Line 87">
              <a:extLst>
                <a:ext uri="{FF2B5EF4-FFF2-40B4-BE49-F238E27FC236}">
                  <a16:creationId xmlns:a16="http://schemas.microsoft.com/office/drawing/2014/main" id="{8A853113-B381-4FF7-B01E-EF234E7EF1E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221" y="1488"/>
              <a:ext cx="2407" cy="2"/>
            </a:xfrm>
            <a:prstGeom prst="line">
              <a:avLst/>
            </a:prstGeom>
            <a:noFill/>
            <a:ln w="38100">
              <a:solidFill>
                <a:schemeClr val="hlink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/>
            <a:p>
              <a:pPr algn="ctr"/>
              <a:endParaRPr lang="en-US" sz="2000" b="0">
                <a:latin typeface="Gill Sans Light"/>
                <a:ea typeface="Gill Sans" charset="0"/>
                <a:cs typeface="Gill Sans" charset="0"/>
              </a:endParaRPr>
            </a:p>
          </p:txBody>
        </p:sp>
        <p:sp>
          <p:nvSpPr>
            <p:cNvPr id="61" name="Freeform 83">
              <a:extLst>
                <a:ext uri="{FF2B5EF4-FFF2-40B4-BE49-F238E27FC236}">
                  <a16:creationId xmlns:a16="http://schemas.microsoft.com/office/drawing/2014/main" id="{A2BA5CE7-ACF4-49A0-9FE8-F95C6E52EC2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50" y="1051"/>
              <a:ext cx="877" cy="293"/>
            </a:xfrm>
            <a:custGeom>
              <a:avLst/>
              <a:gdLst>
                <a:gd name="T0" fmla="*/ 0 w 960"/>
                <a:gd name="T1" fmla="*/ 0 h 336"/>
                <a:gd name="T2" fmla="*/ 0 w 960"/>
                <a:gd name="T3" fmla="*/ 293 h 336"/>
                <a:gd name="T4" fmla="*/ 946 w 960"/>
                <a:gd name="T5" fmla="*/ 293 h 336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960" h="336">
                  <a:moveTo>
                    <a:pt x="0" y="0"/>
                  </a:moveTo>
                  <a:lnTo>
                    <a:pt x="0" y="336"/>
                  </a:lnTo>
                  <a:lnTo>
                    <a:pt x="960" y="336"/>
                  </a:lnTo>
                </a:path>
              </a:pathLst>
            </a:custGeom>
            <a:noFill/>
            <a:ln w="38100" cap="flat" cmpd="sng">
              <a:solidFill>
                <a:schemeClr val="hlink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66CC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/>
            <a:p>
              <a:pPr algn="ctr"/>
              <a:endParaRPr lang="en-US" sz="2000" b="0">
                <a:latin typeface="Gill Sans Light"/>
                <a:ea typeface="Gill Sans" charset="0"/>
                <a:cs typeface="Gill Sans" charset="0"/>
              </a:endParaRPr>
            </a:p>
          </p:txBody>
        </p:sp>
        <p:sp>
          <p:nvSpPr>
            <p:cNvPr id="62" name="Text Box 84">
              <a:extLst>
                <a:ext uri="{FF2B5EF4-FFF2-40B4-BE49-F238E27FC236}">
                  <a16:creationId xmlns:a16="http://schemas.microsoft.com/office/drawing/2014/main" id="{B1133F80-7A76-4A78-81BB-80E8D639A44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90" y="986"/>
              <a:ext cx="769" cy="4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66CC"/>
                  </a:solidFill>
                </a14:hiddenFill>
              </a:ext>
              <a:ext uri="{91240B29-F687-4f45-9708-019B960494DF}">
                <a14:hiddenLine xmlns=""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>
              <a:spAutoFit/>
            </a:bodyPr>
            <a:lstStyle>
              <a:lvl1pPr marL="228600" indent="-228600">
                <a:defRPr sz="2200" b="1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>
                <a:defRPr sz="2200" b="1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>
                <a:defRPr sz="2200" b="1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>
                <a:defRPr sz="2200" b="1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>
                <a:defRPr sz="2200" b="1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 algn="ctr">
                <a:spcBef>
                  <a:spcPct val="0"/>
                </a:spcBef>
              </a:pPr>
              <a:r>
                <a:rPr lang="en-US" sz="1800" b="0">
                  <a:latin typeface="Gill Sans Light"/>
                  <a:ea typeface="Gill Sans" charset="0"/>
                  <a:cs typeface="Gill Sans" charset="0"/>
                </a:rPr>
                <a:t>Address +</a:t>
              </a:r>
              <a:endParaRPr lang="en-US" sz="1800" b="0" dirty="0">
                <a:latin typeface="Gill Sans Light"/>
                <a:ea typeface="Gill Sans" charset="0"/>
                <a:cs typeface="Gill Sans" charset="0"/>
              </a:endParaRPr>
            </a:p>
            <a:p>
              <a:pPr algn="ctr">
                <a:spcBef>
                  <a:spcPct val="0"/>
                </a:spcBef>
              </a:pPr>
              <a:r>
                <a:rPr lang="en-US" sz="1800" b="0" dirty="0">
                  <a:latin typeface="Gill Sans Light"/>
                  <a:ea typeface="Gill Sans" charset="0"/>
                  <a:cs typeface="Gill Sans" charset="0"/>
                </a:rPr>
                <a:t>Data</a:t>
              </a:r>
            </a:p>
          </p:txBody>
        </p:sp>
        <p:sp>
          <p:nvSpPr>
            <p:cNvPr id="63" name="Text Box 89">
              <a:extLst>
                <a:ext uri="{FF2B5EF4-FFF2-40B4-BE49-F238E27FC236}">
                  <a16:creationId xmlns:a16="http://schemas.microsoft.com/office/drawing/2014/main" id="{55B01725-530B-49A0-9A0E-9A45F885592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24" y="1488"/>
              <a:ext cx="144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66CC"/>
                  </a:solidFill>
                </a14:hiddenFill>
              </a:ext>
              <a:ext uri="{91240B29-F687-4f45-9708-019B960494DF}">
                <a14:hiddenLine xmlns=""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78" tIns="44445" rIns="90478" bIns="44445">
              <a:spAutoFit/>
            </a:bodyPr>
            <a:lstStyle>
              <a:lvl1pPr marL="228600" indent="-228600">
                <a:defRPr sz="2200" b="1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>
                <a:defRPr sz="2200" b="1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>
                <a:defRPr sz="2200" b="1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>
                <a:defRPr sz="2200" b="1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>
                <a:defRPr sz="2200" b="1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 algn="ctr">
                <a:spcBef>
                  <a:spcPct val="0"/>
                </a:spcBef>
              </a:pPr>
              <a:r>
                <a:rPr lang="en-US" sz="1800" b="0">
                  <a:latin typeface="Gill Sans Light"/>
                  <a:ea typeface="Gill Sans" charset="0"/>
                  <a:cs typeface="Gill Sans" charset="0"/>
                </a:rPr>
                <a:t>Interrupt Request</a:t>
              </a:r>
            </a:p>
          </p:txBody>
        </p:sp>
      </p:grpSp>
      <p:grpSp>
        <p:nvGrpSpPr>
          <p:cNvPr id="64" name="Group 104">
            <a:extLst>
              <a:ext uri="{FF2B5EF4-FFF2-40B4-BE49-F238E27FC236}">
                <a16:creationId xmlns:a16="http://schemas.microsoft.com/office/drawing/2014/main" id="{F9C87B9C-D9EF-402A-B3DF-10E8436D435F}"/>
              </a:ext>
            </a:extLst>
          </p:cNvPr>
          <p:cNvGrpSpPr>
            <a:grpSpLocks/>
          </p:cNvGrpSpPr>
          <p:nvPr/>
        </p:nvGrpSpPr>
        <p:grpSpPr bwMode="auto">
          <a:xfrm>
            <a:off x="3568148" y="990600"/>
            <a:ext cx="5521325" cy="1223963"/>
            <a:chOff x="528" y="384"/>
            <a:chExt cx="3478" cy="771"/>
          </a:xfrm>
        </p:grpSpPr>
        <p:sp>
          <p:nvSpPr>
            <p:cNvPr id="65" name="Rectangle 9">
              <a:extLst>
                <a:ext uri="{FF2B5EF4-FFF2-40B4-BE49-F238E27FC236}">
                  <a16:creationId xmlns:a16="http://schemas.microsoft.com/office/drawing/2014/main" id="{DCA00FB9-35A4-46B5-A7E0-2E4E167336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64" y="432"/>
              <a:ext cx="742" cy="290"/>
            </a:xfrm>
            <a:prstGeom prst="rect">
              <a:avLst/>
            </a:prstGeom>
            <a:solidFill>
              <a:srgbClr val="00FFFF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en-US" sz="2000" b="0">
                <a:latin typeface="Gill Sans Light"/>
                <a:ea typeface="Gill Sans" charset="0"/>
                <a:cs typeface="Gill Sans" charset="0"/>
              </a:endParaRPr>
            </a:p>
          </p:txBody>
        </p:sp>
        <p:grpSp>
          <p:nvGrpSpPr>
            <p:cNvPr id="66" name="Group 102">
              <a:extLst>
                <a:ext uri="{FF2B5EF4-FFF2-40B4-BE49-F238E27FC236}">
                  <a16:creationId xmlns:a16="http://schemas.microsoft.com/office/drawing/2014/main" id="{DEA2D1DD-1E5A-4BF6-913B-72FED309053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28" y="384"/>
              <a:ext cx="3444" cy="771"/>
              <a:chOff x="528" y="384"/>
              <a:chExt cx="3444" cy="771"/>
            </a:xfrm>
          </p:grpSpPr>
          <p:sp>
            <p:nvSpPr>
              <p:cNvPr id="67" name="Freeform 100">
                <a:extLst>
                  <a:ext uri="{FF2B5EF4-FFF2-40B4-BE49-F238E27FC236}">
                    <a16:creationId xmlns:a16="http://schemas.microsoft.com/office/drawing/2014/main" id="{FB583BC0-76F4-4CF1-B077-F50A314AFC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56" y="576"/>
                <a:ext cx="2208" cy="144"/>
              </a:xfrm>
              <a:custGeom>
                <a:avLst/>
                <a:gdLst>
                  <a:gd name="T0" fmla="*/ 2208 w 2784"/>
                  <a:gd name="T1" fmla="*/ 0 h 144"/>
                  <a:gd name="T2" fmla="*/ 266 w 2784"/>
                  <a:gd name="T3" fmla="*/ 0 h 144"/>
                  <a:gd name="T4" fmla="*/ 0 w 2784"/>
                  <a:gd name="T5" fmla="*/ 144 h 144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784" h="144">
                    <a:moveTo>
                      <a:pt x="2784" y="0"/>
                    </a:moveTo>
                    <a:lnTo>
                      <a:pt x="336" y="0"/>
                    </a:lnTo>
                    <a:lnTo>
                      <a:pt x="0" y="144"/>
                    </a:lnTo>
                  </a:path>
                </a:pathLst>
              </a:custGeom>
              <a:noFill/>
              <a:ln w="38100" cap="flat" cmpd="sng">
                <a:solidFill>
                  <a:schemeClr val="accent1"/>
                </a:solidFill>
                <a:prstDash val="solid"/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66CC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478" tIns="44445" rIns="90478" bIns="44445" anchor="ctr"/>
              <a:lstStyle/>
              <a:p>
                <a:pPr algn="ctr"/>
                <a:endParaRPr lang="en-US" sz="2000" b="0">
                  <a:latin typeface="Gill Sans Light"/>
                  <a:ea typeface="Gill Sans" charset="0"/>
                  <a:cs typeface="Gill Sans" charset="0"/>
                </a:endParaRPr>
              </a:p>
            </p:txBody>
          </p:sp>
          <p:sp>
            <p:nvSpPr>
              <p:cNvPr id="68" name="Rectangle 11">
                <a:extLst>
                  <a:ext uri="{FF2B5EF4-FFF2-40B4-BE49-F238E27FC236}">
                    <a16:creationId xmlns:a16="http://schemas.microsoft.com/office/drawing/2014/main" id="{0859AFB0-DFA1-45CA-991B-8ED8A1E135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67" y="384"/>
                <a:ext cx="1626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488" tIns="44450" rIns="90488" bIns="44450">
                <a:spAutoFit/>
              </a:bodyPr>
              <a:lstStyle/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SzTx/>
                </a:pPr>
                <a:r>
                  <a:rPr lang="en-US" b="0">
                    <a:latin typeface="Gill Sans Light"/>
                    <a:ea typeface="Gill Sans" charset="0"/>
                    <a:cs typeface="Gill Sans" charset="0"/>
                  </a:rPr>
                  <a:t>Processor Memory Bus</a:t>
                </a:r>
              </a:p>
            </p:txBody>
          </p:sp>
          <p:sp>
            <p:nvSpPr>
              <p:cNvPr id="69" name="Oval 86">
                <a:extLst>
                  <a:ext uri="{FF2B5EF4-FFF2-40B4-BE49-F238E27FC236}">
                    <a16:creationId xmlns:a16="http://schemas.microsoft.com/office/drawing/2014/main" id="{F876E39C-6BE5-49D7-B624-9CB4F1CBE5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" y="528"/>
                <a:ext cx="659" cy="627"/>
              </a:xfrm>
              <a:prstGeom prst="ellipse">
                <a:avLst/>
              </a:prstGeom>
              <a:solidFill>
                <a:srgbClr val="00FFFF"/>
              </a:solidFill>
              <a:ln w="38100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478" tIns="44445" rIns="90478" bIns="44445" anchor="ctr"/>
              <a:lstStyle/>
              <a:p>
                <a:pPr marL="228600" indent="-228600" algn="ctr"/>
                <a:r>
                  <a:rPr lang="en-US" sz="2000" b="0">
                    <a:latin typeface="Gill Sans Light"/>
                    <a:ea typeface="Gill Sans" charset="0"/>
                    <a:cs typeface="Gill Sans" charset="0"/>
                  </a:rPr>
                  <a:t>CPU</a:t>
                </a:r>
              </a:p>
            </p:txBody>
          </p:sp>
          <p:sp>
            <p:nvSpPr>
              <p:cNvPr id="70" name="Rectangle 101">
                <a:extLst>
                  <a:ext uri="{FF2B5EF4-FFF2-40B4-BE49-F238E27FC236}">
                    <a16:creationId xmlns:a16="http://schemas.microsoft.com/office/drawing/2014/main" id="{64305BB9-BD17-4FE8-9085-91B44DCE3D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2" y="416"/>
                <a:ext cx="640" cy="35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488" tIns="44450" rIns="90488" bIns="44450">
                <a:spAutoFit/>
              </a:bodyPr>
              <a:lstStyle/>
              <a:p>
                <a:pPr algn="ctr">
                  <a:lnSpc>
                    <a:spcPct val="85000"/>
                  </a:lnSpc>
                  <a:spcBef>
                    <a:spcPct val="0"/>
                  </a:spcBef>
                  <a:buSzTx/>
                </a:pPr>
                <a:r>
                  <a:rPr lang="en-US" b="0">
                    <a:latin typeface="Gill Sans Light"/>
                    <a:ea typeface="Gill Sans" charset="0"/>
                    <a:cs typeface="Gill Sans" charset="0"/>
                  </a:rPr>
                  <a:t>Regular</a:t>
                </a:r>
              </a:p>
              <a:p>
                <a:pPr algn="ctr">
                  <a:lnSpc>
                    <a:spcPct val="85000"/>
                  </a:lnSpc>
                  <a:spcBef>
                    <a:spcPct val="0"/>
                  </a:spcBef>
                  <a:buSzTx/>
                </a:pPr>
                <a:r>
                  <a:rPr lang="en-US" b="0">
                    <a:latin typeface="Gill Sans Light"/>
                    <a:ea typeface="Gill Sans" charset="0"/>
                    <a:cs typeface="Gill Sans" charset="0"/>
                  </a:rPr>
                  <a:t>Memory</a:t>
                </a:r>
              </a:p>
            </p:txBody>
          </p:sp>
        </p:grpSp>
      </p:grpSp>
      <p:grpSp>
        <p:nvGrpSpPr>
          <p:cNvPr id="71" name="Group 103">
            <a:extLst>
              <a:ext uri="{FF2B5EF4-FFF2-40B4-BE49-F238E27FC236}">
                <a16:creationId xmlns:a16="http://schemas.microsoft.com/office/drawing/2014/main" id="{343FCC8A-57F2-4237-8E5E-F724B0E404AC}"/>
              </a:ext>
            </a:extLst>
          </p:cNvPr>
          <p:cNvGrpSpPr>
            <a:grpSpLocks/>
          </p:cNvGrpSpPr>
          <p:nvPr/>
        </p:nvGrpSpPr>
        <p:grpSpPr bwMode="auto">
          <a:xfrm>
            <a:off x="3491949" y="1295400"/>
            <a:ext cx="4114801" cy="1905000"/>
            <a:chOff x="480" y="576"/>
            <a:chExt cx="2592" cy="1200"/>
          </a:xfrm>
        </p:grpSpPr>
        <p:sp>
          <p:nvSpPr>
            <p:cNvPr id="72" name="Line 8">
              <a:extLst>
                <a:ext uri="{FF2B5EF4-FFF2-40B4-BE49-F238E27FC236}">
                  <a16:creationId xmlns:a16="http://schemas.microsoft.com/office/drawing/2014/main" id="{C4473A35-B253-4BBA-8FD1-152220F11BA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63" y="576"/>
              <a:ext cx="0" cy="170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en-US" sz="2000" b="0">
                <a:latin typeface="Gill Sans Light"/>
                <a:ea typeface="Gill Sans" charset="0"/>
                <a:cs typeface="Gill Sans" charset="0"/>
              </a:endParaRPr>
            </a:p>
          </p:txBody>
        </p:sp>
        <p:sp>
          <p:nvSpPr>
            <p:cNvPr id="73" name="Rectangle 85">
              <a:extLst>
                <a:ext uri="{FF2B5EF4-FFF2-40B4-BE49-F238E27FC236}">
                  <a16:creationId xmlns:a16="http://schemas.microsoft.com/office/drawing/2014/main" id="{7FBA7F4F-003D-4BE5-8D16-99DE5870A6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" y="1344"/>
              <a:ext cx="759" cy="432"/>
            </a:xfrm>
            <a:prstGeom prst="rect">
              <a:avLst/>
            </a:prstGeom>
            <a:solidFill>
              <a:srgbClr val="FF66CC"/>
            </a:solidFill>
            <a:ln w="381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/>
            <a:p>
              <a:pPr marL="228600" indent="-228600" algn="ctr"/>
              <a:r>
                <a:rPr lang="en-US" b="0">
                  <a:latin typeface="Gill Sans Light"/>
                  <a:ea typeface="Gill Sans" charset="0"/>
                  <a:cs typeface="Gill Sans" charset="0"/>
                </a:rPr>
                <a:t>Interrupt</a:t>
              </a:r>
            </a:p>
            <a:p>
              <a:pPr marL="228600" indent="-228600" algn="ctr"/>
              <a:r>
                <a:rPr lang="en-US" b="0" dirty="0">
                  <a:latin typeface="Gill Sans Light"/>
                  <a:ea typeface="Gill Sans" charset="0"/>
                  <a:cs typeface="Gill Sans" charset="0"/>
                </a:rPr>
                <a:t>Controller</a:t>
              </a:r>
            </a:p>
          </p:txBody>
        </p:sp>
        <p:sp>
          <p:nvSpPr>
            <p:cNvPr id="74" name="Oval 93">
              <a:extLst>
                <a:ext uri="{FF2B5EF4-FFF2-40B4-BE49-F238E27FC236}">
                  <a16:creationId xmlns:a16="http://schemas.microsoft.com/office/drawing/2014/main" id="{B7F23279-ED59-4F14-8726-0A918676F9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8" y="720"/>
              <a:ext cx="624" cy="336"/>
            </a:xfrm>
            <a:prstGeom prst="ellipse">
              <a:avLst/>
            </a:prstGeom>
            <a:solidFill>
              <a:srgbClr val="FF66CC"/>
            </a:solidFill>
            <a:ln w="38100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/>
            <a:p>
              <a:pPr marL="228600" indent="-228600" algn="ctr"/>
              <a:r>
                <a:rPr lang="en-US" sz="1600" b="0" dirty="0">
                  <a:latin typeface="Gill Sans Light"/>
                  <a:ea typeface="Gill Sans" charset="0"/>
                  <a:cs typeface="Gill Sans" charset="0"/>
                </a:rPr>
                <a:t>Bus</a:t>
              </a:r>
            </a:p>
            <a:p>
              <a:pPr marL="228600" indent="-228600" algn="ctr"/>
              <a:r>
                <a:rPr lang="en-US" sz="1600" b="0" dirty="0">
                  <a:latin typeface="Gill Sans Light"/>
                  <a:ea typeface="Gill Sans" charset="0"/>
                  <a:cs typeface="Gill Sans" charset="0"/>
                </a:rPr>
                <a:t>Adaptor</a:t>
              </a:r>
            </a:p>
          </p:txBody>
        </p:sp>
        <p:sp>
          <p:nvSpPr>
            <p:cNvPr id="75" name="Oval 95">
              <a:extLst>
                <a:ext uri="{FF2B5EF4-FFF2-40B4-BE49-F238E27FC236}">
                  <a16:creationId xmlns:a16="http://schemas.microsoft.com/office/drawing/2014/main" id="{7792D8D1-7423-4CF9-9B18-D340DB3544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84" y="720"/>
              <a:ext cx="624" cy="336"/>
            </a:xfrm>
            <a:prstGeom prst="ellipse">
              <a:avLst/>
            </a:prstGeom>
            <a:solidFill>
              <a:srgbClr val="FF66CC"/>
            </a:solidFill>
            <a:ln w="38100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/>
            <a:p>
              <a:pPr marL="228600" indent="-228600" algn="ctr"/>
              <a:r>
                <a:rPr lang="en-US" sz="1600" b="0" dirty="0">
                  <a:latin typeface="Gill Sans Light"/>
                  <a:ea typeface="Gill Sans" charset="0"/>
                  <a:cs typeface="Gill Sans" charset="0"/>
                </a:rPr>
                <a:t>Bus</a:t>
              </a:r>
            </a:p>
            <a:p>
              <a:pPr marL="228600" indent="-228600" algn="ctr"/>
              <a:r>
                <a:rPr lang="en-US" sz="1600" b="0" dirty="0">
                  <a:latin typeface="Gill Sans Light"/>
                  <a:ea typeface="Gill Sans" charset="0"/>
                  <a:cs typeface="Gill Sans" charset="0"/>
                </a:rPr>
                <a:t>Adaptor</a:t>
              </a:r>
            </a:p>
          </p:txBody>
        </p:sp>
        <p:sp>
          <p:nvSpPr>
            <p:cNvPr id="76" name="Line 96">
              <a:extLst>
                <a:ext uri="{FF2B5EF4-FFF2-40B4-BE49-F238E27FC236}">
                  <a16:creationId xmlns:a16="http://schemas.microsoft.com/office/drawing/2014/main" id="{649FB6B3-BE12-48F5-8E3B-6001213034A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20" y="576"/>
              <a:ext cx="0" cy="135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en-US" sz="2000" b="0">
                <a:latin typeface="Gill Sans Light"/>
                <a:ea typeface="Gill Sans" charset="0"/>
                <a:cs typeface="Gill Sans" charset="0"/>
              </a:endParaRPr>
            </a:p>
          </p:txBody>
        </p:sp>
        <p:sp>
          <p:nvSpPr>
            <p:cNvPr id="77" name="Line 88">
              <a:extLst>
                <a:ext uri="{FF2B5EF4-FFF2-40B4-BE49-F238E27FC236}">
                  <a16:creationId xmlns:a16="http://schemas.microsoft.com/office/drawing/2014/main" id="{FC5F5065-FB31-4451-9C69-240E072ED4C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64" y="1135"/>
              <a:ext cx="0" cy="209"/>
            </a:xfrm>
            <a:prstGeom prst="line">
              <a:avLst/>
            </a:prstGeom>
            <a:noFill/>
            <a:ln w="38100">
              <a:solidFill>
                <a:schemeClr val="hlink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/>
            <a:p>
              <a:pPr algn="ctr"/>
              <a:endParaRPr lang="en-US" sz="2000" b="0">
                <a:latin typeface="Gill Sans Light"/>
                <a:ea typeface="Gill Sans" charset="0"/>
                <a:cs typeface="Gill Sans" charset="0"/>
              </a:endParaRPr>
            </a:p>
          </p:txBody>
        </p:sp>
      </p:grpSp>
      <p:grpSp>
        <p:nvGrpSpPr>
          <p:cNvPr id="78" name="Group 109">
            <a:extLst>
              <a:ext uri="{FF2B5EF4-FFF2-40B4-BE49-F238E27FC236}">
                <a16:creationId xmlns:a16="http://schemas.microsoft.com/office/drawing/2014/main" id="{745E9495-6140-4880-9713-796E30A356F7}"/>
              </a:ext>
            </a:extLst>
          </p:cNvPr>
          <p:cNvGrpSpPr>
            <a:grpSpLocks/>
          </p:cNvGrpSpPr>
          <p:nvPr/>
        </p:nvGrpSpPr>
        <p:grpSpPr bwMode="auto">
          <a:xfrm>
            <a:off x="4942923" y="2057402"/>
            <a:ext cx="2206625" cy="774701"/>
            <a:chOff x="1394" y="1056"/>
            <a:chExt cx="1390" cy="488"/>
          </a:xfrm>
        </p:grpSpPr>
        <p:grpSp>
          <p:nvGrpSpPr>
            <p:cNvPr id="79" name="Group 107">
              <a:extLst>
                <a:ext uri="{FF2B5EF4-FFF2-40B4-BE49-F238E27FC236}">
                  <a16:creationId xmlns:a16="http://schemas.microsoft.com/office/drawing/2014/main" id="{978FDB16-C7BD-4E00-BCDA-36B4117B1F3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394" y="1056"/>
              <a:ext cx="1036" cy="488"/>
              <a:chOff x="1394" y="1056"/>
              <a:chExt cx="1036" cy="488"/>
            </a:xfrm>
          </p:grpSpPr>
          <p:sp>
            <p:nvSpPr>
              <p:cNvPr id="81" name="Text Box 97">
                <a:extLst>
                  <a:ext uri="{FF2B5EF4-FFF2-40B4-BE49-F238E27FC236}">
                    <a16:creationId xmlns:a16="http://schemas.microsoft.com/office/drawing/2014/main" id="{8FA64585-4824-4FDD-9C4D-0DD7BF94BB4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394" y="1138"/>
                <a:ext cx="1036" cy="40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66CC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810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478" tIns="44445" rIns="90478" bIns="44445">
                <a:spAutoFit/>
              </a:bodyPr>
              <a:lstStyle>
                <a:lvl1pPr marL="228600" indent="-228600">
                  <a:defRPr sz="2200" b="1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>
                  <a:defRPr sz="2200" b="1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>
                  <a:defRPr sz="2200" b="1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>
                  <a:defRPr sz="2200" b="1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>
                  <a:defRPr sz="2200" b="1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algn="ctr">
                  <a:spcBef>
                    <a:spcPct val="0"/>
                  </a:spcBef>
                </a:pPr>
                <a:r>
                  <a:rPr lang="en-US" sz="1800" b="0">
                    <a:latin typeface="Gill Sans Light"/>
                    <a:ea typeface="Gill Sans" charset="0"/>
                    <a:cs typeface="Gill Sans" charset="0"/>
                  </a:rPr>
                  <a:t>Other Devices</a:t>
                </a:r>
              </a:p>
              <a:p>
                <a:pPr algn="ctr">
                  <a:spcBef>
                    <a:spcPct val="0"/>
                  </a:spcBef>
                </a:pPr>
                <a:r>
                  <a:rPr lang="en-US" sz="1800" b="0">
                    <a:latin typeface="Gill Sans Light"/>
                    <a:ea typeface="Gill Sans" charset="0"/>
                    <a:cs typeface="Gill Sans" charset="0"/>
                  </a:rPr>
                  <a:t>or Buses</a:t>
                </a:r>
              </a:p>
            </p:txBody>
          </p:sp>
          <p:sp>
            <p:nvSpPr>
              <p:cNvPr id="82" name="Line 98">
                <a:extLst>
                  <a:ext uri="{FF2B5EF4-FFF2-40B4-BE49-F238E27FC236}">
                    <a16:creationId xmlns:a16="http://schemas.microsoft.com/office/drawing/2014/main" id="{60053DF7-762A-444F-9DFE-083958EAFB7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20" y="1056"/>
                <a:ext cx="0" cy="144"/>
              </a:xfrm>
              <a:prstGeom prst="line">
                <a:avLst/>
              </a:prstGeom>
              <a:noFill/>
              <a:ln w="38100">
                <a:solidFill>
                  <a:schemeClr val="hlink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478" tIns="44445" rIns="90478" bIns="44445" anchor="ctr"/>
              <a:lstStyle/>
              <a:p>
                <a:pPr algn="ctr"/>
                <a:endParaRPr lang="en-US" sz="2000" b="0">
                  <a:latin typeface="Gill Sans Light"/>
                  <a:ea typeface="Gill Sans" charset="0"/>
                  <a:cs typeface="Gill Sans" charset="0"/>
                </a:endParaRPr>
              </a:p>
            </p:txBody>
          </p:sp>
        </p:grpSp>
        <p:sp>
          <p:nvSpPr>
            <p:cNvPr id="80" name="Line 108">
              <a:extLst>
                <a:ext uri="{FF2B5EF4-FFF2-40B4-BE49-F238E27FC236}">
                  <a16:creationId xmlns:a16="http://schemas.microsoft.com/office/drawing/2014/main" id="{DA9C58B7-CFB4-4F1C-B8A0-9438DF49842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304" y="1344"/>
              <a:ext cx="480" cy="0"/>
            </a:xfrm>
            <a:prstGeom prst="line">
              <a:avLst/>
            </a:prstGeom>
            <a:noFill/>
            <a:ln w="38100">
              <a:solidFill>
                <a:schemeClr val="hlink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/>
            <a:p>
              <a:pPr algn="ctr"/>
              <a:endParaRPr lang="en-US" sz="2000" b="0">
                <a:latin typeface="Gill Sans Light"/>
                <a:ea typeface="Gill Sans" charset="0"/>
                <a:cs typeface="Gill Sans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9175092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0E47F2-C195-4C6B-BA94-14112861D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Amazing Magnetic Disk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CD8518-6847-4516-9F3B-0A3749A679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150935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Unit of Transfer: Sector</a:t>
            </a:r>
          </a:p>
          <a:p>
            <a:pPr lvl="1"/>
            <a:r>
              <a:rPr lang="en-US" dirty="0"/>
              <a:t>Ring of sectors form a track</a:t>
            </a:r>
          </a:p>
          <a:p>
            <a:pPr lvl="1"/>
            <a:r>
              <a:rPr lang="en-US" dirty="0"/>
              <a:t>Stack of tracks form a cylinder</a:t>
            </a:r>
          </a:p>
          <a:p>
            <a:pPr lvl="1"/>
            <a:r>
              <a:rPr lang="en-US" dirty="0"/>
              <a:t>Heads position on cylinders</a:t>
            </a:r>
          </a:p>
          <a:p>
            <a:pPr lvl="1"/>
            <a:endParaRPr lang="en-US" dirty="0"/>
          </a:p>
          <a:p>
            <a:r>
              <a:rPr lang="en-US" dirty="0"/>
              <a:t>Disk Tracks ~ 1µm (micron) wide</a:t>
            </a:r>
          </a:p>
          <a:p>
            <a:pPr lvl="1"/>
            <a:r>
              <a:rPr lang="en-US" dirty="0"/>
              <a:t>Wavelength of light is ~ 0.5µm</a:t>
            </a:r>
          </a:p>
          <a:p>
            <a:pPr lvl="1"/>
            <a:r>
              <a:rPr lang="en-US" dirty="0"/>
              <a:t>Resolution of human eye: 50µm</a:t>
            </a:r>
          </a:p>
          <a:p>
            <a:pPr lvl="1"/>
            <a:r>
              <a:rPr lang="en-US" dirty="0"/>
              <a:t>100K tracks on a typical 2.5” disk</a:t>
            </a:r>
          </a:p>
          <a:p>
            <a:pPr lvl="1"/>
            <a:endParaRPr lang="en-US" dirty="0"/>
          </a:p>
          <a:p>
            <a:r>
              <a:rPr lang="en-US" dirty="0"/>
              <a:t>Separated by unused guard regions</a:t>
            </a:r>
          </a:p>
          <a:p>
            <a:pPr lvl="1"/>
            <a:r>
              <a:rPr lang="en-US" dirty="0"/>
              <a:t>Reduces likelihood neighboring tracks are corrupted during writes (still a small non-zero chance)</a:t>
            </a:r>
          </a:p>
        </p:txBody>
      </p:sp>
      <p:pic>
        <p:nvPicPr>
          <p:cNvPr id="8" name="Content Placeholder 3" descr="disk-2.pdf">
            <a:extLst>
              <a:ext uri="{FF2B5EF4-FFF2-40B4-BE49-F238E27FC236}">
                <a16:creationId xmlns:a16="http://schemas.microsoft.com/office/drawing/2014/main" id="{E6F664B7-0BA2-4384-876E-012B629F11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43218" r="-924"/>
          <a:stretch/>
        </p:blipFill>
        <p:spPr>
          <a:xfrm>
            <a:off x="4880116" y="432029"/>
            <a:ext cx="7758480" cy="5834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31649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0E47F2-C195-4C6B-BA94-14112861D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Amazing Magnetic Disk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CD8518-6847-4516-9F3B-0A3749A679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961373"/>
            <a:ext cx="7088373" cy="4600346"/>
          </a:xfrm>
        </p:spPr>
        <p:txBody>
          <a:bodyPr>
            <a:normAutofit/>
          </a:bodyPr>
          <a:lstStyle/>
          <a:p>
            <a:r>
              <a:rPr lang="en-US" dirty="0"/>
              <a:t>Track length varies across disk</a:t>
            </a:r>
          </a:p>
          <a:p>
            <a:pPr lvl="1"/>
            <a:r>
              <a:rPr lang="en-US" dirty="0"/>
              <a:t>Outside: More sectors per track, higher bandwidth</a:t>
            </a:r>
          </a:p>
          <a:p>
            <a:pPr lvl="1"/>
            <a:r>
              <a:rPr lang="en-US" dirty="0"/>
              <a:t>Disk is organized into </a:t>
            </a:r>
            <a:br>
              <a:rPr lang="en-US" dirty="0"/>
            </a:br>
            <a:r>
              <a:rPr lang="en-US" dirty="0"/>
              <a:t>regions of tracks with </a:t>
            </a:r>
            <a:br>
              <a:rPr lang="en-US" dirty="0"/>
            </a:br>
            <a:r>
              <a:rPr lang="en-US" dirty="0"/>
              <a:t>same # of sectors/track</a:t>
            </a:r>
          </a:p>
          <a:p>
            <a:pPr lvl="1"/>
            <a:r>
              <a:rPr lang="en-US" dirty="0"/>
              <a:t>Only outer half of radius is used</a:t>
            </a:r>
          </a:p>
          <a:p>
            <a:pPr lvl="2"/>
            <a:r>
              <a:rPr lang="en-US" dirty="0"/>
              <a:t>Most of the disk area in the outer regions of the disk</a:t>
            </a:r>
          </a:p>
          <a:p>
            <a:r>
              <a:rPr lang="en-US" dirty="0"/>
              <a:t>Disks so big that some companies (like Google) reportedly only use part of disk for active data</a:t>
            </a:r>
          </a:p>
          <a:p>
            <a:pPr lvl="1"/>
            <a:r>
              <a:rPr lang="en-US" dirty="0"/>
              <a:t>Rest is archival data</a:t>
            </a:r>
          </a:p>
        </p:txBody>
      </p:sp>
      <p:pic>
        <p:nvPicPr>
          <p:cNvPr id="7" name="Content Placeholder 3" descr="disk-2.pdf">
            <a:extLst>
              <a:ext uri="{FF2B5EF4-FFF2-40B4-BE49-F238E27FC236}">
                <a16:creationId xmlns:a16="http://schemas.microsoft.com/office/drawing/2014/main" id="{D51F61C4-A6D5-48E5-AC2E-F404DF1698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43218" r="-924"/>
          <a:stretch/>
        </p:blipFill>
        <p:spPr>
          <a:xfrm>
            <a:off x="4880116" y="432029"/>
            <a:ext cx="7758480" cy="5834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93781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F40593-6359-4F31-A281-DAF7B407B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Shingled Magnetic Recording (SMR)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7D7956-6E1A-4A3A-A604-0609A80FD0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200400" cy="4351338"/>
          </a:xfrm>
        </p:spPr>
        <p:txBody>
          <a:bodyPr/>
          <a:lstStyle/>
          <a:p>
            <a:r>
              <a:rPr lang="en-US" dirty="0"/>
              <a:t>Overlapping tracks yields greater density, capacity</a:t>
            </a:r>
          </a:p>
          <a:p>
            <a:r>
              <a:rPr lang="en-US" dirty="0"/>
              <a:t>Restrictions on writing, complex DSP for reading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5987F54-6802-49AB-8956-9E961C5AA9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8831" y="1459831"/>
            <a:ext cx="6096000" cy="4300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2415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B55022-1819-40AE-990F-6660E51E1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ill Sans Light"/>
              </a:rPr>
              <a:t>Review: Magnetic Disks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8BAB38-95D3-45E6-A750-7E316157A0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46062"/>
            <a:ext cx="10515600" cy="3001060"/>
          </a:xfrm>
        </p:spPr>
        <p:txBody>
          <a:bodyPr/>
          <a:lstStyle/>
          <a:p>
            <a:pPr>
              <a:lnSpc>
                <a:spcPct val="110000"/>
              </a:lnSpc>
              <a:spcBef>
                <a:spcPct val="15000"/>
              </a:spcBef>
              <a:tabLst>
                <a:tab pos="2635250" algn="l"/>
              </a:tabLst>
            </a:pPr>
            <a:r>
              <a:rPr lang="en-US" dirty="0">
                <a:solidFill>
                  <a:srgbClr val="FF0000"/>
                </a:solidFill>
                <a:latin typeface="Gill Sans Light"/>
              </a:rPr>
              <a:t>Cylinders: </a:t>
            </a:r>
            <a:r>
              <a:rPr lang="en-US" dirty="0">
                <a:latin typeface="Gill Sans Light"/>
              </a:rPr>
              <a:t>all the tracks under the </a:t>
            </a:r>
            <a:br>
              <a:rPr lang="en-US" dirty="0">
                <a:latin typeface="Gill Sans Light"/>
              </a:rPr>
            </a:br>
            <a:r>
              <a:rPr lang="en-US" dirty="0">
                <a:latin typeface="Gill Sans Light"/>
              </a:rPr>
              <a:t>head at a given point on all surfaces</a:t>
            </a:r>
          </a:p>
          <a:p>
            <a:pPr>
              <a:lnSpc>
                <a:spcPct val="110000"/>
              </a:lnSpc>
              <a:spcBef>
                <a:spcPct val="15000"/>
              </a:spcBef>
              <a:tabLst>
                <a:tab pos="2635250" algn="l"/>
              </a:tabLst>
            </a:pPr>
            <a:r>
              <a:rPr lang="en-US" dirty="0">
                <a:latin typeface="Gill Sans Light"/>
              </a:rPr>
              <a:t>Read/write data is a three-stage process:</a:t>
            </a:r>
          </a:p>
          <a:p>
            <a:pPr lvl="1">
              <a:lnSpc>
                <a:spcPct val="110000"/>
              </a:lnSpc>
              <a:spcBef>
                <a:spcPct val="15000"/>
              </a:spcBef>
              <a:tabLst>
                <a:tab pos="2635250" algn="l"/>
              </a:tabLst>
            </a:pPr>
            <a:r>
              <a:rPr lang="en-US" dirty="0">
                <a:solidFill>
                  <a:srgbClr val="FF0000"/>
                </a:solidFill>
                <a:latin typeface="Gill Sans Light"/>
              </a:rPr>
              <a:t>Seek time: </a:t>
            </a:r>
            <a:r>
              <a:rPr lang="en-US" dirty="0">
                <a:latin typeface="Gill Sans Light"/>
              </a:rPr>
              <a:t>position the head/arm over the proper track</a:t>
            </a:r>
          </a:p>
          <a:p>
            <a:pPr lvl="1">
              <a:lnSpc>
                <a:spcPct val="110000"/>
              </a:lnSpc>
              <a:spcBef>
                <a:spcPct val="15000"/>
              </a:spcBef>
              <a:tabLst>
                <a:tab pos="2635250" algn="l"/>
              </a:tabLst>
            </a:pPr>
            <a:r>
              <a:rPr lang="en-US" dirty="0">
                <a:solidFill>
                  <a:srgbClr val="FF0000"/>
                </a:solidFill>
                <a:latin typeface="Gill Sans Light"/>
              </a:rPr>
              <a:t>Rotational latency: </a:t>
            </a:r>
            <a:r>
              <a:rPr lang="en-US" dirty="0">
                <a:latin typeface="Gill Sans Light"/>
              </a:rPr>
              <a:t>wait for desired sector to rotate under r/w head</a:t>
            </a:r>
          </a:p>
          <a:p>
            <a:pPr lvl="1">
              <a:lnSpc>
                <a:spcPct val="110000"/>
              </a:lnSpc>
              <a:spcBef>
                <a:spcPct val="15000"/>
              </a:spcBef>
              <a:tabLst>
                <a:tab pos="2635250" algn="l"/>
              </a:tabLst>
            </a:pPr>
            <a:r>
              <a:rPr lang="en-US" dirty="0">
                <a:solidFill>
                  <a:srgbClr val="FF0000"/>
                </a:solidFill>
                <a:latin typeface="Gill Sans Light"/>
              </a:rPr>
              <a:t>Transfer time: </a:t>
            </a:r>
            <a:r>
              <a:rPr lang="en-US" dirty="0">
                <a:latin typeface="Gill Sans Light"/>
              </a:rPr>
              <a:t>transfer a block of bits (sector) under r/w head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F0B7443-9592-4D8A-94F9-CB255AF73206}"/>
              </a:ext>
            </a:extLst>
          </p:cNvPr>
          <p:cNvGrpSpPr/>
          <p:nvPr/>
        </p:nvGrpSpPr>
        <p:grpSpPr>
          <a:xfrm>
            <a:off x="7692930" y="685249"/>
            <a:ext cx="3484962" cy="2235138"/>
            <a:chOff x="5715000" y="1230330"/>
            <a:chExt cx="3260729" cy="2010530"/>
          </a:xfrm>
        </p:grpSpPr>
        <p:sp useBgFill="1">
          <p:nvSpPr>
            <p:cNvPr id="8" name="Oval 4">
              <a:extLst>
                <a:ext uri="{FF2B5EF4-FFF2-40B4-BE49-F238E27FC236}">
                  <a16:creationId xmlns:a16="http://schemas.microsoft.com/office/drawing/2014/main" id="{3B98F561-935B-4E1A-857B-5F2F7E9529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53200" y="2703530"/>
              <a:ext cx="1244600" cy="381000"/>
            </a:xfrm>
            <a:prstGeom prst="ellipse">
              <a:avLst/>
            </a:prstGeom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Gill Sans Light"/>
                <a:cs typeface="Ariel"/>
              </a:endParaRPr>
            </a:p>
          </p:txBody>
        </p:sp>
        <p:sp useBgFill="1">
          <p:nvSpPr>
            <p:cNvPr id="9" name="Oval 5">
              <a:extLst>
                <a:ext uri="{FF2B5EF4-FFF2-40B4-BE49-F238E27FC236}">
                  <a16:creationId xmlns:a16="http://schemas.microsoft.com/office/drawing/2014/main" id="{816ED293-592B-4F15-BE75-98AE0DF636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53200" y="2474930"/>
              <a:ext cx="1244600" cy="381000"/>
            </a:xfrm>
            <a:prstGeom prst="ellipse">
              <a:avLst/>
            </a:prstGeom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Gill Sans Light"/>
                <a:cs typeface="Ariel"/>
              </a:endParaRPr>
            </a:p>
          </p:txBody>
        </p:sp>
        <p:sp useBgFill="1">
          <p:nvSpPr>
            <p:cNvPr id="10" name="Oval 6">
              <a:extLst>
                <a:ext uri="{FF2B5EF4-FFF2-40B4-BE49-F238E27FC236}">
                  <a16:creationId xmlns:a16="http://schemas.microsoft.com/office/drawing/2014/main" id="{0EE5D35D-7B13-4252-9E5C-6F28E4FCED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27800" y="2297130"/>
              <a:ext cx="1244600" cy="381000"/>
            </a:xfrm>
            <a:prstGeom prst="ellipse">
              <a:avLst/>
            </a:prstGeom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Gill Sans Light"/>
                <a:cs typeface="Ariel"/>
              </a:endParaRPr>
            </a:p>
          </p:txBody>
        </p:sp>
        <p:sp useBgFill="1">
          <p:nvSpPr>
            <p:cNvPr id="11" name="Oval 7">
              <a:extLst>
                <a:ext uri="{FF2B5EF4-FFF2-40B4-BE49-F238E27FC236}">
                  <a16:creationId xmlns:a16="http://schemas.microsoft.com/office/drawing/2014/main" id="{DC5F41BE-8C3D-4633-A554-A5E068323C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27800" y="2144730"/>
              <a:ext cx="1244600" cy="381000"/>
            </a:xfrm>
            <a:prstGeom prst="ellipse">
              <a:avLst/>
            </a:prstGeom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Gill Sans Light"/>
                <a:cs typeface="Ariel"/>
              </a:endParaRPr>
            </a:p>
          </p:txBody>
        </p:sp>
        <p:sp>
          <p:nvSpPr>
            <p:cNvPr id="12" name="Line 8">
              <a:extLst>
                <a:ext uri="{FF2B5EF4-FFF2-40B4-BE49-F238E27FC236}">
                  <a16:creationId xmlns:a16="http://schemas.microsoft.com/office/drawing/2014/main" id="{15F1FE80-0943-4E92-A8EF-50615B2CC97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31050" y="2316180"/>
              <a:ext cx="241300" cy="1905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b="0">
                <a:latin typeface="Gill Sans Light"/>
                <a:cs typeface="Ariel"/>
              </a:endParaRPr>
            </a:p>
          </p:txBody>
        </p:sp>
        <p:sp>
          <p:nvSpPr>
            <p:cNvPr id="13" name="Line 9">
              <a:extLst>
                <a:ext uri="{FF2B5EF4-FFF2-40B4-BE49-F238E27FC236}">
                  <a16:creationId xmlns:a16="http://schemas.microsoft.com/office/drawing/2014/main" id="{78395B73-AFFF-4EEE-81FD-5889A74D643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05650" y="2290780"/>
              <a:ext cx="596900" cy="889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b="0">
                <a:latin typeface="Gill Sans Light"/>
                <a:cs typeface="Ariel"/>
              </a:endParaRPr>
            </a:p>
          </p:txBody>
        </p:sp>
        <p:sp>
          <p:nvSpPr>
            <p:cNvPr id="14" name="Line 10">
              <a:extLst>
                <a:ext uri="{FF2B5EF4-FFF2-40B4-BE49-F238E27FC236}">
                  <a16:creationId xmlns:a16="http://schemas.microsoft.com/office/drawing/2014/main" id="{F2423201-7D64-486F-BD06-D5BD1C8784F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410450" y="1706580"/>
              <a:ext cx="292100" cy="7239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b="0">
                <a:latin typeface="Gill Sans Light"/>
                <a:cs typeface="Ariel"/>
              </a:endParaRPr>
            </a:p>
          </p:txBody>
        </p:sp>
        <p:sp>
          <p:nvSpPr>
            <p:cNvPr id="15" name="Rectangle 11">
              <a:extLst>
                <a:ext uri="{FF2B5EF4-FFF2-40B4-BE49-F238E27FC236}">
                  <a16:creationId xmlns:a16="http://schemas.microsoft.com/office/drawing/2014/main" id="{C29E3C41-D259-416B-82B1-80E34BF052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21600" y="1547830"/>
              <a:ext cx="743930" cy="2579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3500" tIns="25400" rIns="63500" bIns="25400">
              <a:spAutoFit/>
            </a:bodyPr>
            <a:lstStyle/>
            <a:p>
              <a:pPr algn="l">
                <a:lnSpc>
                  <a:spcPct val="85000"/>
                </a:lnSpc>
                <a:spcBef>
                  <a:spcPct val="0"/>
                </a:spcBef>
                <a:buSzTx/>
              </a:pPr>
              <a:r>
                <a:rPr lang="en-US" sz="1800" b="0">
                  <a:latin typeface="Gill Sans Light"/>
                  <a:cs typeface="Ariel"/>
                </a:rPr>
                <a:t>Sector</a:t>
              </a:r>
            </a:p>
          </p:txBody>
        </p:sp>
        <p:sp>
          <p:nvSpPr>
            <p:cNvPr id="16" name="Line 12">
              <a:extLst>
                <a:ext uri="{FF2B5EF4-FFF2-40B4-BE49-F238E27FC236}">
                  <a16:creationId xmlns:a16="http://schemas.microsoft.com/office/drawing/2014/main" id="{A1854C57-140C-4D91-A6D3-99F51A242E7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991350" y="1389080"/>
              <a:ext cx="368300" cy="8255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b="0">
                <a:latin typeface="Gill Sans Light"/>
                <a:cs typeface="Ariel"/>
              </a:endParaRPr>
            </a:p>
          </p:txBody>
        </p:sp>
        <p:sp>
          <p:nvSpPr>
            <p:cNvPr id="17" name="Rectangle 13">
              <a:extLst>
                <a:ext uri="{FF2B5EF4-FFF2-40B4-BE49-F238E27FC236}">
                  <a16:creationId xmlns:a16="http://schemas.microsoft.com/office/drawing/2014/main" id="{6C381780-B369-4568-8F32-2075BE2168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04100" y="1230330"/>
              <a:ext cx="651899" cy="2579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3500" tIns="25400" rIns="63500" bIns="25400">
              <a:spAutoFit/>
            </a:bodyPr>
            <a:lstStyle/>
            <a:p>
              <a:pPr algn="l">
                <a:lnSpc>
                  <a:spcPct val="85000"/>
                </a:lnSpc>
                <a:spcBef>
                  <a:spcPct val="0"/>
                </a:spcBef>
                <a:buSzTx/>
              </a:pPr>
              <a:r>
                <a:rPr lang="en-US" sz="1800" b="0">
                  <a:latin typeface="Gill Sans Light"/>
                  <a:cs typeface="Ariel"/>
                </a:rPr>
                <a:t>Track</a:t>
              </a:r>
            </a:p>
          </p:txBody>
        </p:sp>
        <p:grpSp>
          <p:nvGrpSpPr>
            <p:cNvPr id="18" name="Group 49">
              <a:extLst>
                <a:ext uri="{FF2B5EF4-FFF2-40B4-BE49-F238E27FC236}">
                  <a16:creationId xmlns:a16="http://schemas.microsoft.com/office/drawing/2014/main" id="{563A6B6E-9569-46B5-8711-D47AD8F779F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743703" y="2233630"/>
              <a:ext cx="2232026" cy="723900"/>
              <a:chOff x="4272" y="632"/>
              <a:chExt cx="1406" cy="456"/>
            </a:xfrm>
          </p:grpSpPr>
          <p:grpSp>
            <p:nvGrpSpPr>
              <p:cNvPr id="29" name="Group 48">
                <a:extLst>
                  <a:ext uri="{FF2B5EF4-FFF2-40B4-BE49-F238E27FC236}">
                    <a16:creationId xmlns:a16="http://schemas.microsoft.com/office/drawing/2014/main" id="{5B93AAFF-8972-4D50-9BD3-EF7B00948DA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272" y="632"/>
                <a:ext cx="520" cy="456"/>
                <a:chOff x="4272" y="632"/>
                <a:chExt cx="520" cy="456"/>
              </a:xfrm>
            </p:grpSpPr>
            <p:sp>
              <p:nvSpPr>
                <p:cNvPr id="32" name="Oval 15">
                  <a:extLst>
                    <a:ext uri="{FF2B5EF4-FFF2-40B4-BE49-F238E27FC236}">
                      <a16:creationId xmlns:a16="http://schemas.microsoft.com/office/drawing/2014/main" id="{206ED2F6-2EB7-4B74-BD0A-33166F0F425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72" y="947"/>
                  <a:ext cx="520" cy="141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0">
                    <a:latin typeface="Gill Sans Light"/>
                    <a:cs typeface="Ariel"/>
                  </a:endParaRPr>
                </a:p>
              </p:txBody>
            </p:sp>
            <p:sp>
              <p:nvSpPr>
                <p:cNvPr id="33" name="Oval 16">
                  <a:extLst>
                    <a:ext uri="{FF2B5EF4-FFF2-40B4-BE49-F238E27FC236}">
                      <a16:creationId xmlns:a16="http://schemas.microsoft.com/office/drawing/2014/main" id="{CC0730A6-5C7E-4046-BA6E-A14B540129C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80" y="632"/>
                  <a:ext cx="496" cy="128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0">
                    <a:latin typeface="Gill Sans Light"/>
                    <a:cs typeface="Ariel"/>
                  </a:endParaRPr>
                </a:p>
              </p:txBody>
            </p:sp>
            <p:sp>
              <p:nvSpPr>
                <p:cNvPr id="34" name="Line 17">
                  <a:extLst>
                    <a:ext uri="{FF2B5EF4-FFF2-40B4-BE49-F238E27FC236}">
                      <a16:creationId xmlns:a16="http://schemas.microsoft.com/office/drawing/2014/main" id="{18DF6636-3498-4507-B7C9-D55322DF0E3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272" y="696"/>
                  <a:ext cx="0" cy="320"/>
                </a:xfrm>
                <a:prstGeom prst="line">
                  <a:avLst/>
                </a:prstGeom>
                <a:noFill/>
                <a:ln w="25400">
                  <a:solidFill>
                    <a:schemeClr val="accent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0">
                    <a:latin typeface="Gill Sans Light"/>
                    <a:cs typeface="Ariel"/>
                  </a:endParaRPr>
                </a:p>
              </p:txBody>
            </p:sp>
            <p:sp>
              <p:nvSpPr>
                <p:cNvPr id="35" name="Line 18">
                  <a:extLst>
                    <a:ext uri="{FF2B5EF4-FFF2-40B4-BE49-F238E27FC236}">
                      <a16:creationId xmlns:a16="http://schemas.microsoft.com/office/drawing/2014/main" id="{1502E472-DDE1-4A24-BD95-48C8F5DF12A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776" y="696"/>
                  <a:ext cx="0" cy="344"/>
                </a:xfrm>
                <a:prstGeom prst="line">
                  <a:avLst/>
                </a:prstGeom>
                <a:noFill/>
                <a:ln w="25400">
                  <a:solidFill>
                    <a:schemeClr val="accent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0">
                    <a:latin typeface="Gill Sans Light"/>
                    <a:cs typeface="Ariel"/>
                  </a:endParaRPr>
                </a:p>
              </p:txBody>
            </p:sp>
          </p:grpSp>
          <p:sp>
            <p:nvSpPr>
              <p:cNvPr id="30" name="Line 19">
                <a:extLst>
                  <a:ext uri="{FF2B5EF4-FFF2-40B4-BE49-F238E27FC236}">
                    <a16:creationId xmlns:a16="http://schemas.microsoft.com/office/drawing/2014/main" id="{1641D017-1FE8-498D-8181-8B451822BBA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780" y="924"/>
                <a:ext cx="348" cy="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b="0">
                  <a:latin typeface="Gill Sans Light"/>
                  <a:cs typeface="Ariel"/>
                </a:endParaRPr>
              </a:p>
            </p:txBody>
          </p:sp>
          <p:sp>
            <p:nvSpPr>
              <p:cNvPr id="31" name="Rectangle 20">
                <a:extLst>
                  <a:ext uri="{FF2B5EF4-FFF2-40B4-BE49-F238E27FC236}">
                    <a16:creationId xmlns:a16="http://schemas.microsoft.com/office/drawing/2014/main" id="{4D5D1CA6-AE66-402E-A5DA-03DA08A3BB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04" y="872"/>
                <a:ext cx="574" cy="16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63500" tIns="25400" rIns="63500" bIns="25400">
                <a:spAutoFit/>
              </a:bodyPr>
              <a:lstStyle/>
              <a:p>
                <a:pPr algn="l">
                  <a:lnSpc>
                    <a:spcPct val="85000"/>
                  </a:lnSpc>
                  <a:spcBef>
                    <a:spcPct val="0"/>
                  </a:spcBef>
                  <a:buSzTx/>
                </a:pPr>
                <a:r>
                  <a:rPr lang="en-US" sz="1800" b="0">
                    <a:solidFill>
                      <a:schemeClr val="accent1"/>
                    </a:solidFill>
                    <a:latin typeface="Gill Sans Light"/>
                    <a:cs typeface="Ariel"/>
                  </a:rPr>
                  <a:t>Cylinder</a:t>
                </a:r>
              </a:p>
            </p:txBody>
          </p:sp>
        </p:grpSp>
        <p:grpSp>
          <p:nvGrpSpPr>
            <p:cNvPr id="19" name="Group 51">
              <a:extLst>
                <a:ext uri="{FF2B5EF4-FFF2-40B4-BE49-F238E27FC236}">
                  <a16:creationId xmlns:a16="http://schemas.microsoft.com/office/drawing/2014/main" id="{F49DFB8A-19FE-4A8B-BDA0-2E9EF61E437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715000" y="2309830"/>
              <a:ext cx="1028700" cy="596900"/>
              <a:chOff x="3600" y="680"/>
              <a:chExt cx="648" cy="376"/>
            </a:xfrm>
          </p:grpSpPr>
          <p:sp>
            <p:nvSpPr>
              <p:cNvPr id="22" name="Rectangle 28">
                <a:extLst>
                  <a:ext uri="{FF2B5EF4-FFF2-40B4-BE49-F238E27FC236}">
                    <a16:creationId xmlns:a16="http://schemas.microsoft.com/office/drawing/2014/main" id="{A23C2115-DB79-4AEC-8A57-E22436F470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0" y="685"/>
                <a:ext cx="401" cy="16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63500" tIns="25400" rIns="63500" bIns="25400">
                <a:spAutoFit/>
              </a:bodyPr>
              <a:lstStyle/>
              <a:p>
                <a:pPr algn="l">
                  <a:lnSpc>
                    <a:spcPct val="85000"/>
                  </a:lnSpc>
                  <a:spcBef>
                    <a:spcPct val="0"/>
                  </a:spcBef>
                  <a:buSzTx/>
                </a:pPr>
                <a:r>
                  <a:rPr lang="en-US" sz="1800" b="0">
                    <a:solidFill>
                      <a:schemeClr val="hlink"/>
                    </a:solidFill>
                    <a:latin typeface="Gill Sans Light"/>
                    <a:cs typeface="Ariel"/>
                  </a:rPr>
                  <a:t>Head</a:t>
                </a:r>
              </a:p>
            </p:txBody>
          </p:sp>
          <p:sp>
            <p:nvSpPr>
              <p:cNvPr id="23" name="Line 21">
                <a:extLst>
                  <a:ext uri="{FF2B5EF4-FFF2-40B4-BE49-F238E27FC236}">
                    <a16:creationId xmlns:a16="http://schemas.microsoft.com/office/drawing/2014/main" id="{7275DB85-F941-48B3-BB5E-D058D2BDAE1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08" y="680"/>
                <a:ext cx="0" cy="376"/>
              </a:xfrm>
              <a:prstGeom prst="line">
                <a:avLst/>
              </a:prstGeom>
              <a:noFill/>
              <a:ln w="25400">
                <a:solidFill>
                  <a:schemeClr val="hlink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b="0">
                  <a:latin typeface="Gill Sans Light"/>
                  <a:cs typeface="Ariel"/>
                </a:endParaRPr>
              </a:p>
            </p:txBody>
          </p:sp>
          <p:sp>
            <p:nvSpPr>
              <p:cNvPr id="24" name="Line 22">
                <a:extLst>
                  <a:ext uri="{FF2B5EF4-FFF2-40B4-BE49-F238E27FC236}">
                    <a16:creationId xmlns:a16="http://schemas.microsoft.com/office/drawing/2014/main" id="{FCCAC66D-12F3-4183-8D3C-DF45166A060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00" y="695"/>
                <a:ext cx="248" cy="0"/>
              </a:xfrm>
              <a:prstGeom prst="line">
                <a:avLst/>
              </a:prstGeom>
              <a:noFill/>
              <a:ln w="25400">
                <a:solidFill>
                  <a:schemeClr val="hlink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b="0">
                  <a:latin typeface="Gill Sans Light"/>
                  <a:cs typeface="Ariel"/>
                </a:endParaRPr>
              </a:p>
            </p:txBody>
          </p:sp>
          <p:sp>
            <p:nvSpPr>
              <p:cNvPr id="25" name="Line 23">
                <a:extLst>
                  <a:ext uri="{FF2B5EF4-FFF2-40B4-BE49-F238E27FC236}">
                    <a16:creationId xmlns:a16="http://schemas.microsoft.com/office/drawing/2014/main" id="{6C328DFB-C262-4073-907C-FC3DD812DB8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16" y="824"/>
                <a:ext cx="231" cy="0"/>
              </a:xfrm>
              <a:prstGeom prst="line">
                <a:avLst/>
              </a:prstGeom>
              <a:noFill/>
              <a:ln w="25400">
                <a:solidFill>
                  <a:schemeClr val="hlink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b="0">
                  <a:latin typeface="Gill Sans Light"/>
                  <a:cs typeface="Ariel"/>
                </a:endParaRPr>
              </a:p>
            </p:txBody>
          </p:sp>
          <p:sp>
            <p:nvSpPr>
              <p:cNvPr id="26" name="Line 24">
                <a:extLst>
                  <a:ext uri="{FF2B5EF4-FFF2-40B4-BE49-F238E27FC236}">
                    <a16:creationId xmlns:a16="http://schemas.microsoft.com/office/drawing/2014/main" id="{F8804A02-5198-4F6E-BD5F-806182D821E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16" y="944"/>
                <a:ext cx="232" cy="0"/>
              </a:xfrm>
              <a:prstGeom prst="line">
                <a:avLst/>
              </a:prstGeom>
              <a:noFill/>
              <a:ln w="25400">
                <a:solidFill>
                  <a:schemeClr val="hlink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b="0">
                  <a:latin typeface="Gill Sans Light"/>
                  <a:cs typeface="Ariel"/>
                </a:endParaRPr>
              </a:p>
            </p:txBody>
          </p:sp>
          <p:sp>
            <p:nvSpPr>
              <p:cNvPr id="27" name="Line 25">
                <a:extLst>
                  <a:ext uri="{FF2B5EF4-FFF2-40B4-BE49-F238E27FC236}">
                    <a16:creationId xmlns:a16="http://schemas.microsoft.com/office/drawing/2014/main" id="{7FED8D95-04AE-4E65-8034-090E7719331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16" y="1056"/>
                <a:ext cx="232" cy="0"/>
              </a:xfrm>
              <a:prstGeom prst="line">
                <a:avLst/>
              </a:prstGeom>
              <a:noFill/>
              <a:ln w="25400">
                <a:solidFill>
                  <a:schemeClr val="hlink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b="0">
                  <a:latin typeface="Gill Sans Light"/>
                  <a:cs typeface="Ariel"/>
                </a:endParaRPr>
              </a:p>
            </p:txBody>
          </p:sp>
          <p:sp>
            <p:nvSpPr>
              <p:cNvPr id="28" name="Line 26">
                <a:extLst>
                  <a:ext uri="{FF2B5EF4-FFF2-40B4-BE49-F238E27FC236}">
                    <a16:creationId xmlns:a16="http://schemas.microsoft.com/office/drawing/2014/main" id="{69C0147C-4AD4-4B51-942A-3CECC51353E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44" y="888"/>
                <a:ext cx="272" cy="0"/>
              </a:xfrm>
              <a:prstGeom prst="line">
                <a:avLst/>
              </a:prstGeom>
              <a:noFill/>
              <a:ln w="25400">
                <a:solidFill>
                  <a:schemeClr val="hlink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b="0">
                  <a:latin typeface="Gill Sans Light"/>
                  <a:cs typeface="Ariel"/>
                </a:endParaRPr>
              </a:p>
            </p:txBody>
          </p:sp>
        </p:grpSp>
        <p:sp>
          <p:nvSpPr>
            <p:cNvPr id="20" name="Line 29">
              <a:extLst>
                <a:ext uri="{FF2B5EF4-FFF2-40B4-BE49-F238E27FC236}">
                  <a16:creationId xmlns:a16="http://schemas.microsoft.com/office/drawing/2014/main" id="{E80E128F-C7DF-49BB-8BF6-B32B509D31B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772400" y="2982930"/>
              <a:ext cx="368300" cy="1016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b="0">
                <a:latin typeface="Gill Sans Light"/>
                <a:cs typeface="Ariel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D7ECBB4-2803-4BCE-94BD-DF6FDB63FC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77200" y="2982930"/>
              <a:ext cx="743931" cy="2579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3500" tIns="25400" rIns="63500" bIns="25400">
              <a:spAutoFit/>
            </a:bodyPr>
            <a:lstStyle/>
            <a:p>
              <a:pPr algn="l">
                <a:lnSpc>
                  <a:spcPct val="85000"/>
                </a:lnSpc>
                <a:spcBef>
                  <a:spcPct val="0"/>
                </a:spcBef>
                <a:buSzTx/>
              </a:pPr>
              <a:r>
                <a:rPr lang="en-US" sz="1800" b="0">
                  <a:latin typeface="Gill Sans Light"/>
                  <a:cs typeface="Ariel"/>
                </a:rPr>
                <a:t>Platter</a:t>
              </a:r>
            </a:p>
          </p:txBody>
        </p:sp>
      </p:grpSp>
      <p:grpSp>
        <p:nvGrpSpPr>
          <p:cNvPr id="36" name="Group 36">
            <a:extLst>
              <a:ext uri="{FF2B5EF4-FFF2-40B4-BE49-F238E27FC236}">
                <a16:creationId xmlns:a16="http://schemas.microsoft.com/office/drawing/2014/main" id="{0576CD9F-135C-46F7-AE34-5879DB90BCFF}"/>
              </a:ext>
            </a:extLst>
          </p:cNvPr>
          <p:cNvGrpSpPr>
            <a:grpSpLocks/>
          </p:cNvGrpSpPr>
          <p:nvPr/>
        </p:nvGrpSpPr>
        <p:grpSpPr bwMode="auto">
          <a:xfrm>
            <a:off x="1780310" y="5062227"/>
            <a:ext cx="8140169" cy="1235075"/>
            <a:chOff x="457" y="3072"/>
            <a:chExt cx="5167" cy="816"/>
          </a:xfrm>
        </p:grpSpPr>
        <p:sp>
          <p:nvSpPr>
            <p:cNvPr id="37" name="Rectangle 37">
              <a:extLst>
                <a:ext uri="{FF2B5EF4-FFF2-40B4-BE49-F238E27FC236}">
                  <a16:creationId xmlns:a16="http://schemas.microsoft.com/office/drawing/2014/main" id="{82BD422C-6043-47E3-8CDC-5FB7058897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0" y="3072"/>
              <a:ext cx="1200" cy="816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478" tIns="44445" rIns="90478" bIns="44445" anchor="ctr"/>
            <a:lstStyle/>
            <a:p>
              <a:pPr marL="228600" indent="-228600"/>
              <a:r>
                <a:rPr lang="en-US" sz="2000" b="0">
                  <a:latin typeface="Gill Sans Light"/>
                  <a:cs typeface="Helvetica Neue Light"/>
                </a:rPr>
                <a:t>Software</a:t>
              </a:r>
            </a:p>
            <a:p>
              <a:pPr marL="228600" indent="-228600"/>
              <a:r>
                <a:rPr lang="en-US" sz="2000" b="0">
                  <a:latin typeface="Gill Sans Light"/>
                  <a:cs typeface="Helvetica Neue Light"/>
                </a:rPr>
                <a:t>Queue</a:t>
              </a:r>
            </a:p>
            <a:p>
              <a:pPr marL="228600" indent="-228600"/>
              <a:r>
                <a:rPr lang="en-US" sz="2000" b="0">
                  <a:latin typeface="Gill Sans Light"/>
                  <a:cs typeface="Helvetica Neue Light"/>
                </a:rPr>
                <a:t>(Device Driver)</a:t>
              </a:r>
            </a:p>
          </p:txBody>
        </p:sp>
        <p:sp>
          <p:nvSpPr>
            <p:cNvPr id="38" name="Line 38">
              <a:extLst>
                <a:ext uri="{FF2B5EF4-FFF2-40B4-BE49-F238E27FC236}">
                  <a16:creationId xmlns:a16="http://schemas.microsoft.com/office/drawing/2014/main" id="{1142C12D-C9B2-494C-888E-44D60D2975F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20" y="3480"/>
              <a:ext cx="48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lIns="90478" tIns="44445" rIns="90478" bIns="44445" anchor="ctr"/>
            <a:lstStyle/>
            <a:p>
              <a:endParaRPr lang="en-US" b="0">
                <a:latin typeface="Gill Sans Light"/>
                <a:cs typeface="Helvetica Neue Light"/>
              </a:endParaRPr>
            </a:p>
          </p:txBody>
        </p:sp>
        <p:sp>
          <p:nvSpPr>
            <p:cNvPr id="39" name="Line 39">
              <a:extLst>
                <a:ext uri="{FF2B5EF4-FFF2-40B4-BE49-F238E27FC236}">
                  <a16:creationId xmlns:a16="http://schemas.microsoft.com/office/drawing/2014/main" id="{8585F452-6EC0-430C-A4AA-533FAF9884F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00" y="3480"/>
              <a:ext cx="384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lIns="90478" tIns="44445" rIns="90478" bIns="44445" anchor="ctr"/>
            <a:lstStyle/>
            <a:p>
              <a:endParaRPr lang="en-US" b="0">
                <a:latin typeface="Gill Sans Light"/>
                <a:cs typeface="Helvetica Neue Light"/>
              </a:endParaRPr>
            </a:p>
          </p:txBody>
        </p:sp>
        <p:sp>
          <p:nvSpPr>
            <p:cNvPr id="40" name="Rectangle 40">
              <a:extLst>
                <a:ext uri="{FF2B5EF4-FFF2-40B4-BE49-F238E27FC236}">
                  <a16:creationId xmlns:a16="http://schemas.microsoft.com/office/drawing/2014/main" id="{F8994E07-4823-4D08-BDB3-D8F31875F6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84" y="3072"/>
              <a:ext cx="384" cy="816"/>
            </a:xfrm>
            <a:prstGeom prst="rect">
              <a:avLst/>
            </a:prstGeom>
            <a:solidFill>
              <a:srgbClr val="FFFFDA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vert="eaVert" wrap="none" lIns="90478" tIns="44445" rIns="90478" bIns="44445" anchor="ctr"/>
            <a:lstStyle/>
            <a:p>
              <a:pPr marL="228600" indent="-228600">
                <a:lnSpc>
                  <a:spcPct val="80000"/>
                </a:lnSpc>
                <a:spcBef>
                  <a:spcPct val="10000"/>
                </a:spcBef>
              </a:pPr>
              <a:r>
                <a:rPr lang="en-US" sz="2000" b="0" dirty="0">
                  <a:latin typeface="Gill Sans Light"/>
                  <a:cs typeface="Helvetica Neue Light"/>
                </a:rPr>
                <a:t>Hardware</a:t>
              </a:r>
            </a:p>
            <a:p>
              <a:pPr marL="228600" indent="-228600">
                <a:lnSpc>
                  <a:spcPct val="80000"/>
                </a:lnSpc>
                <a:spcBef>
                  <a:spcPct val="10000"/>
                </a:spcBef>
              </a:pPr>
              <a:r>
                <a:rPr lang="en-US" sz="2000" b="0" dirty="0">
                  <a:latin typeface="Gill Sans Light"/>
                  <a:cs typeface="Helvetica Neue Light"/>
                </a:rPr>
                <a:t>Controller</a:t>
              </a:r>
            </a:p>
          </p:txBody>
        </p:sp>
        <p:sp>
          <p:nvSpPr>
            <p:cNvPr id="41" name="Rectangle 41">
              <a:extLst>
                <a:ext uri="{FF2B5EF4-FFF2-40B4-BE49-F238E27FC236}">
                  <a16:creationId xmlns:a16="http://schemas.microsoft.com/office/drawing/2014/main" id="{B434A46B-3734-40B3-B8AA-C7E2E8889D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2" y="3072"/>
              <a:ext cx="1440" cy="816"/>
            </a:xfrm>
            <a:prstGeom prst="rect">
              <a:avLst/>
            </a:prstGeom>
            <a:solidFill>
              <a:srgbClr val="FFFFDA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478" tIns="44445" rIns="90478" bIns="44445" anchor="ctr"/>
            <a:lstStyle/>
            <a:p>
              <a:pPr marL="228600" indent="-228600"/>
              <a:r>
                <a:rPr lang="en-US" sz="2000" b="0">
                  <a:latin typeface="Gill Sans Light"/>
                  <a:cs typeface="Helvetica Neue Light"/>
                </a:rPr>
                <a:t> Media Time</a:t>
              </a:r>
            </a:p>
            <a:p>
              <a:pPr marL="228600" indent="-228600"/>
              <a:r>
                <a:rPr lang="en-US" sz="2000" b="0">
                  <a:latin typeface="Gill Sans Light"/>
                  <a:cs typeface="Helvetica Neue Light"/>
                </a:rPr>
                <a:t>(Seek+Rot+Xfer)</a:t>
              </a:r>
            </a:p>
          </p:txBody>
        </p:sp>
        <p:sp>
          <p:nvSpPr>
            <p:cNvPr id="42" name="Line 42">
              <a:extLst>
                <a:ext uri="{FF2B5EF4-FFF2-40B4-BE49-F238E27FC236}">
                  <a16:creationId xmlns:a16="http://schemas.microsoft.com/office/drawing/2014/main" id="{1E16EB34-D3F8-4AFA-A7C9-F613AE1F759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168" y="3480"/>
              <a:ext cx="384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lIns="90478" tIns="44445" rIns="90478" bIns="44445" anchor="ctr"/>
            <a:lstStyle/>
            <a:p>
              <a:endParaRPr lang="en-US" b="0">
                <a:latin typeface="Gill Sans Light"/>
                <a:cs typeface="Helvetica Neue Light"/>
              </a:endParaRPr>
            </a:p>
          </p:txBody>
        </p:sp>
        <p:sp>
          <p:nvSpPr>
            <p:cNvPr id="43" name="Line 43">
              <a:extLst>
                <a:ext uri="{FF2B5EF4-FFF2-40B4-BE49-F238E27FC236}">
                  <a16:creationId xmlns:a16="http://schemas.microsoft.com/office/drawing/2014/main" id="{2258A3E6-7EF1-4AC0-B7BF-24C957853C3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992" y="3480"/>
              <a:ext cx="384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lIns="90478" tIns="44445" rIns="90478" bIns="44445" anchor="ctr"/>
            <a:lstStyle/>
            <a:p>
              <a:endParaRPr lang="en-US" b="0">
                <a:latin typeface="Gill Sans Light"/>
                <a:cs typeface="Helvetica Neue Light"/>
              </a:endParaRPr>
            </a:p>
          </p:txBody>
        </p:sp>
        <p:sp>
          <p:nvSpPr>
            <p:cNvPr id="44" name="Text Box 44">
              <a:extLst>
                <a:ext uri="{FF2B5EF4-FFF2-40B4-BE49-F238E27FC236}">
                  <a16:creationId xmlns:a16="http://schemas.microsoft.com/office/drawing/2014/main" id="{985AD4F3-D908-44D6-8755-2105742A344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5400000">
              <a:off x="185" y="3344"/>
              <a:ext cx="815" cy="2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78" tIns="44445" rIns="90478" bIns="44445">
              <a:spAutoFit/>
            </a:bodyPr>
            <a:lstStyle>
              <a:lvl1pPr marL="228600" indent="-228600">
                <a:defRPr sz="22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sz="22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2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2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2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r>
                <a:rPr lang="en-US" b="0">
                  <a:latin typeface="Gill Sans Light"/>
                  <a:cs typeface="Helvetica Neue Light"/>
                </a:rPr>
                <a:t>Request</a:t>
              </a:r>
            </a:p>
          </p:txBody>
        </p:sp>
        <p:sp>
          <p:nvSpPr>
            <p:cNvPr id="45" name="Text Box 45">
              <a:extLst>
                <a:ext uri="{FF2B5EF4-FFF2-40B4-BE49-F238E27FC236}">
                  <a16:creationId xmlns:a16="http://schemas.microsoft.com/office/drawing/2014/main" id="{A6FDE18F-EC69-4D54-9A65-D26C47B94EC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5400000">
              <a:off x="5163" y="3344"/>
              <a:ext cx="649" cy="2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78" tIns="44445" rIns="90478" bIns="44445">
              <a:spAutoFit/>
            </a:bodyPr>
            <a:lstStyle>
              <a:lvl1pPr marL="228600" indent="-228600">
                <a:defRPr sz="22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sz="22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2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2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2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r>
                <a:rPr lang="en-US" b="0">
                  <a:latin typeface="Gill Sans Light"/>
                  <a:cs typeface="Helvetica Neue Light"/>
                </a:rPr>
                <a:t>Result</a:t>
              </a:r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57CEE33F-72AA-4C14-B043-663F533BDE3D}"/>
              </a:ext>
            </a:extLst>
          </p:cNvPr>
          <p:cNvSpPr txBox="1"/>
          <p:nvPr/>
        </p:nvSpPr>
        <p:spPr>
          <a:xfrm>
            <a:off x="2576182" y="4286796"/>
            <a:ext cx="6629400" cy="6412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  <a:spcBef>
                <a:spcPct val="15000"/>
              </a:spcBef>
              <a:tabLst>
                <a:tab pos="2635250" algn="l"/>
              </a:tabLst>
            </a:pP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Gill Sans Light"/>
                <a:cs typeface="Helvetica Neue "/>
              </a:rPr>
              <a:t>Disk Latency = </a:t>
            </a:r>
            <a:r>
              <a:rPr lang="en-US" sz="2000" dirty="0" err="1">
                <a:solidFill>
                  <a:schemeClr val="accent1">
                    <a:lumMod val="50000"/>
                  </a:schemeClr>
                </a:solidFill>
                <a:latin typeface="Gill Sans Light"/>
                <a:cs typeface="Helvetica Neue "/>
              </a:rPr>
              <a:t>Queueing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Gill Sans Light"/>
                <a:cs typeface="Helvetica Neue "/>
              </a:rPr>
              <a:t> Time + Controller time +</a:t>
            </a:r>
          </a:p>
          <a:p>
            <a:pPr>
              <a:lnSpc>
                <a:spcPct val="80000"/>
              </a:lnSpc>
              <a:spcBef>
                <a:spcPct val="15000"/>
              </a:spcBef>
              <a:tabLst>
                <a:tab pos="2635250" algn="l"/>
              </a:tabLst>
            </a:pP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Gill Sans Light"/>
                <a:cs typeface="Helvetica Neue "/>
              </a:rPr>
              <a:t>                        Seek Time + Rotation Time + </a:t>
            </a:r>
            <a:r>
              <a:rPr lang="en-US" sz="2000" dirty="0" err="1">
                <a:solidFill>
                  <a:schemeClr val="accent1">
                    <a:lumMod val="50000"/>
                  </a:schemeClr>
                </a:solidFill>
                <a:latin typeface="Gill Sans Light"/>
                <a:cs typeface="Helvetica Neue "/>
              </a:rPr>
              <a:t>Xfer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Gill Sans Light"/>
                <a:cs typeface="Helvetica Neue "/>
              </a:rPr>
              <a:t> Time</a:t>
            </a:r>
          </a:p>
        </p:txBody>
      </p:sp>
    </p:spTree>
    <p:extLst>
      <p:ext uri="{BB962C8B-B14F-4D97-AF65-F5344CB8AC3E}">
        <p14:creationId xmlns:p14="http://schemas.microsoft.com/office/powerpoint/2010/main" val="415127140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E0D96E-A369-49EE-BB0F-CD3BEA1C3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Numbers for Magnetic Disk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9274695D-E476-4D5E-B198-4557A03C760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89335398"/>
              </p:ext>
            </p:extLst>
          </p:nvPr>
        </p:nvGraphicFramePr>
        <p:xfrm>
          <a:off x="609600" y="990600"/>
          <a:ext cx="11049000" cy="4500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52922">
                  <a:extLst>
                    <a:ext uri="{9D8B030D-6E8A-4147-A177-3AD203B41FA5}">
                      <a16:colId xmlns:a16="http://schemas.microsoft.com/office/drawing/2014/main" val="187093797"/>
                    </a:ext>
                  </a:extLst>
                </a:gridCol>
                <a:gridCol w="7996078">
                  <a:extLst>
                    <a:ext uri="{9D8B030D-6E8A-4147-A177-3AD203B41FA5}">
                      <a16:colId xmlns:a16="http://schemas.microsoft.com/office/drawing/2014/main" val="23506102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Gill Sans Light"/>
                        </a:rPr>
                        <a:t>Parameter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Gill Sans Light"/>
                        </a:rPr>
                        <a:t>Info/Range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59044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Gill Sans Light"/>
                        </a:rPr>
                        <a:t>Space/Density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Gill Sans Light"/>
                        </a:rPr>
                        <a:t>Space: </a:t>
                      </a:r>
                      <a:r>
                        <a:rPr lang="en-US" dirty="0" smtClean="0">
                          <a:latin typeface="Gill Sans Light"/>
                        </a:rPr>
                        <a:t>18TB </a:t>
                      </a:r>
                      <a:r>
                        <a:rPr lang="en-US" dirty="0">
                          <a:latin typeface="Gill Sans Light"/>
                        </a:rPr>
                        <a:t>(Seagate), </a:t>
                      </a:r>
                      <a:r>
                        <a:rPr lang="en-US" dirty="0" smtClean="0">
                          <a:latin typeface="Gill Sans Light"/>
                        </a:rPr>
                        <a:t>9 </a:t>
                      </a:r>
                      <a:r>
                        <a:rPr lang="en-US" dirty="0">
                          <a:latin typeface="Gill Sans Light"/>
                        </a:rPr>
                        <a:t>platters, in 3½ inch form factor!</a:t>
                      </a:r>
                      <a:br>
                        <a:rPr lang="en-US" dirty="0">
                          <a:latin typeface="Gill Sans Light"/>
                        </a:rPr>
                      </a:br>
                      <a:r>
                        <a:rPr lang="en-US" b="1" dirty="0">
                          <a:latin typeface="Gill Sans Light"/>
                        </a:rPr>
                        <a:t>Areal Density: ≥ 1 Terabit/square inch! (PMR, Helium, …)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8451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Gill Sans Light"/>
                        </a:rPr>
                        <a:t>Average Seek 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Gill Sans Light"/>
                        </a:rPr>
                        <a:t>Typically 4-6 milliseconds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02996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Gill Sans Light"/>
                        </a:rPr>
                        <a:t>Average Rotational Latency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Gill Sans Light"/>
                        </a:rPr>
                        <a:t>Most laptop/desktop disks rotate at 3600-7200 RPM </a:t>
                      </a:r>
                    </a:p>
                    <a:p>
                      <a:r>
                        <a:rPr lang="en-US" dirty="0">
                          <a:latin typeface="Gill Sans Light"/>
                        </a:rPr>
                        <a:t>(16-8 </a:t>
                      </a:r>
                      <a:r>
                        <a:rPr lang="en-US" dirty="0" err="1">
                          <a:latin typeface="Gill Sans Light"/>
                        </a:rPr>
                        <a:t>ms</a:t>
                      </a:r>
                      <a:r>
                        <a:rPr lang="en-US" dirty="0">
                          <a:latin typeface="Gill Sans Light"/>
                        </a:rPr>
                        <a:t>/rotation). Server disks up to 15,000 RPM.</a:t>
                      </a:r>
                    </a:p>
                    <a:p>
                      <a:r>
                        <a:rPr lang="en-US" dirty="0">
                          <a:latin typeface="Gill Sans Light"/>
                        </a:rPr>
                        <a:t>Average latency is halfway around disk so 4-8 milliseconds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63091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Gill Sans Light"/>
                        </a:rPr>
                        <a:t>Controller 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Gill Sans Light"/>
                        </a:rPr>
                        <a:t>Depends on controller hardware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77237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Gill Sans Light"/>
                        </a:rPr>
                        <a:t>Transfer 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Gill Sans Light"/>
                        </a:rPr>
                        <a:t>Typically 50 to </a:t>
                      </a:r>
                      <a:r>
                        <a:rPr lang="en-US" dirty="0" smtClean="0">
                          <a:latin typeface="Gill Sans Light"/>
                        </a:rPr>
                        <a:t>270 </a:t>
                      </a:r>
                      <a:r>
                        <a:rPr lang="en-US" dirty="0">
                          <a:latin typeface="Gill Sans Light"/>
                        </a:rPr>
                        <a:t>MB/s. Depends on: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latin typeface="Gill Sans Light"/>
                        </a:rPr>
                        <a:t>Transfer size (usually a sector): 512B – 1KB per sector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latin typeface="Gill Sans Light"/>
                        </a:rPr>
                        <a:t>Rotation speed: 3600 RPM to 15000 RPM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latin typeface="Gill Sans Light"/>
                        </a:rPr>
                        <a:t>Recording density: bits per inch on a track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latin typeface="Gill Sans Light"/>
                        </a:rPr>
                        <a:t>Diameter: ranges from  1 in to 5.25 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42256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Gill Sans Light"/>
                        </a:rPr>
                        <a:t>Cost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Gill Sans Light"/>
                        </a:rPr>
                        <a:t>Used to drop by a factor of two every 1.5 years (or faster), now slowing down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50003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465994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C62951-225B-4BDA-808C-10496B98D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Disk Performance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B3C112-28D5-4996-B8C1-42A17BA587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38200"/>
            <a:ext cx="10668000" cy="56388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Assumptions:</a:t>
            </a:r>
          </a:p>
          <a:p>
            <a:pPr lvl="1"/>
            <a:r>
              <a:rPr lang="en-US" dirty="0"/>
              <a:t>Ignoring queuing and controller times for now</a:t>
            </a:r>
          </a:p>
          <a:p>
            <a:pPr lvl="1"/>
            <a:r>
              <a:rPr lang="en-US" dirty="0"/>
              <a:t>Avg seek time of 5ms, </a:t>
            </a:r>
          </a:p>
          <a:p>
            <a:pPr lvl="1"/>
            <a:r>
              <a:rPr lang="en-US" dirty="0"/>
              <a:t>7200RPM </a:t>
            </a:r>
            <a:r>
              <a:rPr lang="en-US" dirty="0">
                <a:sym typeface="Symbol" charset="0"/>
              </a:rPr>
              <a:t> </a:t>
            </a:r>
            <a:r>
              <a:rPr lang="en-US" dirty="0"/>
              <a:t>Time for rotation: 60000 (</a:t>
            </a:r>
            <a:r>
              <a:rPr lang="en-US" dirty="0" err="1"/>
              <a:t>ms</a:t>
            </a:r>
            <a:r>
              <a:rPr lang="en-US" dirty="0"/>
              <a:t>/min) / 7200(rev/min) ~= 8ms</a:t>
            </a:r>
          </a:p>
          <a:p>
            <a:pPr lvl="1"/>
            <a:r>
              <a:rPr lang="en-US" dirty="0"/>
              <a:t>Transfer rate of 50MByte/s, block size of 4Kbyte </a:t>
            </a:r>
            <a:r>
              <a:rPr lang="en-US" dirty="0">
                <a:sym typeface="Symbol" panose="05050102010706020507" pitchFamily="18" charset="2"/>
              </a:rPr>
              <a:t></a:t>
            </a:r>
            <a:br>
              <a:rPr lang="en-US" dirty="0">
                <a:sym typeface="Symbol" panose="05050102010706020507" pitchFamily="18" charset="2"/>
              </a:rPr>
            </a:br>
            <a:r>
              <a:rPr lang="en-US" dirty="0">
                <a:sym typeface="Symbol" panose="05050102010706020507" pitchFamily="18" charset="2"/>
              </a:rPr>
              <a:t>4096 bytes/50×10</a:t>
            </a:r>
            <a:r>
              <a:rPr lang="en-US" baseline="30000" dirty="0">
                <a:sym typeface="Symbol" panose="05050102010706020507" pitchFamily="18" charset="2"/>
              </a:rPr>
              <a:t>6</a:t>
            </a:r>
            <a:r>
              <a:rPr lang="en-US" dirty="0">
                <a:sym typeface="Symbol" panose="05050102010706020507" pitchFamily="18" charset="2"/>
              </a:rPr>
              <a:t> (bytes/s) = 81.92 × 10</a:t>
            </a:r>
            <a:r>
              <a:rPr lang="en-US" baseline="30000" dirty="0">
                <a:sym typeface="Symbol" panose="05050102010706020507" pitchFamily="18" charset="2"/>
              </a:rPr>
              <a:t>-6</a:t>
            </a:r>
            <a:r>
              <a:rPr lang="en-US" dirty="0">
                <a:sym typeface="Symbol" panose="05050102010706020507" pitchFamily="18" charset="2"/>
              </a:rPr>
              <a:t> sec  0.082 </a:t>
            </a:r>
            <a:r>
              <a:rPr lang="en-US" dirty="0" err="1">
                <a:sym typeface="Symbol" panose="05050102010706020507" pitchFamily="18" charset="2"/>
              </a:rPr>
              <a:t>ms</a:t>
            </a:r>
            <a:r>
              <a:rPr lang="en-US" dirty="0">
                <a:sym typeface="Symbol" panose="05050102010706020507" pitchFamily="18" charset="2"/>
              </a:rPr>
              <a:t> for 1 sector</a:t>
            </a:r>
            <a:endParaRPr lang="en-US" dirty="0"/>
          </a:p>
          <a:p>
            <a:r>
              <a:rPr lang="en-US" dirty="0"/>
              <a:t>Read block from random place on disk:</a:t>
            </a:r>
          </a:p>
          <a:p>
            <a:pPr lvl="1"/>
            <a:r>
              <a:rPr lang="en-US" dirty="0"/>
              <a:t>Seek (5ms) + Rot. Delay (4ms) + Transfer (0.082ms) = 9.082ms</a:t>
            </a:r>
          </a:p>
          <a:p>
            <a:pPr lvl="1"/>
            <a:r>
              <a:rPr lang="en-US" dirty="0" err="1"/>
              <a:t>Approx</a:t>
            </a:r>
            <a:r>
              <a:rPr lang="en-US" dirty="0"/>
              <a:t> 9ms to fetch/put data: 4096 bytes/9.082</a:t>
            </a:r>
            <a:r>
              <a:rPr lang="en-US" dirty="0">
                <a:sym typeface="Symbol" panose="05050102010706020507" pitchFamily="18" charset="2"/>
              </a:rPr>
              <a:t>×10</a:t>
            </a:r>
            <a:r>
              <a:rPr lang="en-US" baseline="30000" dirty="0">
                <a:sym typeface="Symbol" panose="05050102010706020507" pitchFamily="18" charset="2"/>
              </a:rPr>
              <a:t>-3 </a:t>
            </a:r>
            <a:r>
              <a:rPr lang="en-US" dirty="0">
                <a:sym typeface="Symbol" panose="05050102010706020507" pitchFamily="18" charset="2"/>
              </a:rPr>
              <a:t>s  </a:t>
            </a:r>
            <a:r>
              <a:rPr lang="en-US" dirty="0"/>
              <a:t> 451KB/s</a:t>
            </a:r>
          </a:p>
          <a:p>
            <a:r>
              <a:rPr lang="en-US" dirty="0"/>
              <a:t>Read block from random place in same cylinder:</a:t>
            </a:r>
          </a:p>
          <a:p>
            <a:pPr lvl="1"/>
            <a:r>
              <a:rPr lang="en-US" dirty="0"/>
              <a:t>Rot. Delay (4ms) + Transfer (0.082ms) = 4.082ms </a:t>
            </a:r>
          </a:p>
          <a:p>
            <a:pPr lvl="1"/>
            <a:r>
              <a:rPr lang="en-US" dirty="0" err="1"/>
              <a:t>Approx</a:t>
            </a:r>
            <a:r>
              <a:rPr lang="en-US" dirty="0"/>
              <a:t> 4ms to fetch/put data: 4096 bytes/4.082</a:t>
            </a:r>
            <a:r>
              <a:rPr lang="en-US" dirty="0">
                <a:sym typeface="Symbol" panose="05050102010706020507" pitchFamily="18" charset="2"/>
              </a:rPr>
              <a:t>×10</a:t>
            </a:r>
            <a:r>
              <a:rPr lang="en-US" baseline="30000" dirty="0">
                <a:sym typeface="Symbol" panose="05050102010706020507" pitchFamily="18" charset="2"/>
              </a:rPr>
              <a:t>-3 </a:t>
            </a:r>
            <a:r>
              <a:rPr lang="en-US" dirty="0">
                <a:sym typeface="Symbol" panose="05050102010706020507" pitchFamily="18" charset="2"/>
              </a:rPr>
              <a:t>s  </a:t>
            </a:r>
            <a:r>
              <a:rPr lang="en-US" dirty="0"/>
              <a:t> 1.03MB/s</a:t>
            </a:r>
          </a:p>
          <a:p>
            <a:r>
              <a:rPr lang="en-US" dirty="0"/>
              <a:t>Read next block on same track:</a:t>
            </a:r>
          </a:p>
          <a:p>
            <a:pPr lvl="1"/>
            <a:r>
              <a:rPr lang="en-US" dirty="0"/>
              <a:t>Transfer (0.082ms): 4096 bytes/0.082</a:t>
            </a:r>
            <a:r>
              <a:rPr lang="en-US" dirty="0">
                <a:sym typeface="Symbol" panose="05050102010706020507" pitchFamily="18" charset="2"/>
              </a:rPr>
              <a:t>×10</a:t>
            </a:r>
            <a:r>
              <a:rPr lang="en-US" baseline="30000" dirty="0">
                <a:sym typeface="Symbol" panose="05050102010706020507" pitchFamily="18" charset="2"/>
              </a:rPr>
              <a:t>-3 </a:t>
            </a:r>
            <a:r>
              <a:rPr lang="en-US" dirty="0">
                <a:sym typeface="Symbol" panose="05050102010706020507" pitchFamily="18" charset="2"/>
              </a:rPr>
              <a:t>s  50MB/sec </a:t>
            </a:r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Key to using disk effectively (especially for file systems) is to minimize seek and rotational delays</a:t>
            </a:r>
          </a:p>
        </p:txBody>
      </p:sp>
    </p:spTree>
    <p:extLst>
      <p:ext uri="{BB962C8B-B14F-4D97-AF65-F5344CB8AC3E}">
        <p14:creationId xmlns:p14="http://schemas.microsoft.com/office/powerpoint/2010/main" val="4004085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422B3-EE31-447E-B710-56C9DFF32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Lots of Intelligence in the Controller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FAFBD5-E531-4FA0-B22B-62788256AA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Sectors contain sophisticated error correcting codes</a:t>
            </a:r>
          </a:p>
          <a:p>
            <a:pPr lvl="1"/>
            <a:r>
              <a:rPr lang="en-US" dirty="0"/>
              <a:t>Disk head magnet has a field wider than track</a:t>
            </a:r>
          </a:p>
          <a:p>
            <a:pPr lvl="1"/>
            <a:r>
              <a:rPr lang="en-US" dirty="0"/>
              <a:t>Hide corruptions due to neighboring track writes</a:t>
            </a:r>
          </a:p>
          <a:p>
            <a:pPr lvl="1"/>
            <a:endParaRPr lang="en-US" sz="1400" dirty="0"/>
          </a:p>
          <a:p>
            <a:r>
              <a:rPr lang="en-US" dirty="0"/>
              <a:t>Sector sparing</a:t>
            </a:r>
          </a:p>
          <a:p>
            <a:pPr lvl="1"/>
            <a:r>
              <a:rPr lang="en-US" dirty="0"/>
              <a:t>Remap bad sectors transparently to spare sectors on the same surface</a:t>
            </a:r>
          </a:p>
          <a:p>
            <a:pPr lvl="1"/>
            <a:endParaRPr lang="en-US" sz="1400" dirty="0"/>
          </a:p>
          <a:p>
            <a:r>
              <a:rPr lang="en-US" dirty="0"/>
              <a:t>Slip sparing</a:t>
            </a:r>
          </a:p>
          <a:p>
            <a:pPr lvl="1"/>
            <a:r>
              <a:rPr lang="en-US" dirty="0"/>
              <a:t>Remap all sectors (when there is a bad sector) to preserve sequential behavior</a:t>
            </a:r>
          </a:p>
          <a:p>
            <a:pPr lvl="1"/>
            <a:endParaRPr lang="en-US" sz="1400" dirty="0"/>
          </a:p>
          <a:p>
            <a:r>
              <a:rPr lang="en-US" dirty="0"/>
              <a:t>Track skewing</a:t>
            </a:r>
          </a:p>
          <a:p>
            <a:pPr lvl="1"/>
            <a:r>
              <a:rPr lang="en-US" dirty="0"/>
              <a:t>Sector numbers offset from one track to the next, to allow for disk head movement for sequential ops</a:t>
            </a:r>
          </a:p>
        </p:txBody>
      </p:sp>
    </p:spTree>
    <p:extLst>
      <p:ext uri="{BB962C8B-B14F-4D97-AF65-F5344CB8AC3E}">
        <p14:creationId xmlns:p14="http://schemas.microsoft.com/office/powerpoint/2010/main" val="197256371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BF65573-F63C-4F6A-B5F0-324A5A5A9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 Drive Prices over Time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8188710-A087-4657-A3AA-04B2375260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41" t="2941" r="6618" b="1471"/>
          <a:stretch/>
        </p:blipFill>
        <p:spPr>
          <a:xfrm>
            <a:off x="3107429" y="1400783"/>
            <a:ext cx="5977142" cy="4737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32700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5C65ACF-6A87-4C2B-A69F-ABFA8BDD9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Current HDDs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5B4BF2B-40CF-4158-91D1-8D41970E4F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0996" y="838200"/>
            <a:ext cx="8382000" cy="5372894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Seagate </a:t>
            </a:r>
            <a:r>
              <a:rPr lang="en-US" dirty="0" err="1"/>
              <a:t>Exos</a:t>
            </a:r>
            <a:r>
              <a:rPr lang="en-US" dirty="0"/>
              <a:t> </a:t>
            </a:r>
            <a:r>
              <a:rPr lang="en-US" dirty="0" smtClean="0"/>
              <a:t>X18 </a:t>
            </a:r>
            <a:r>
              <a:rPr lang="en-US" dirty="0"/>
              <a:t>(</a:t>
            </a:r>
            <a:r>
              <a:rPr lang="en-US" dirty="0" smtClean="0"/>
              <a:t>2020)</a:t>
            </a:r>
            <a:endParaRPr lang="en-US" dirty="0"/>
          </a:p>
          <a:p>
            <a:pPr lvl="1"/>
            <a:r>
              <a:rPr lang="en-US" dirty="0" smtClean="0"/>
              <a:t>18 </a:t>
            </a:r>
            <a:r>
              <a:rPr lang="en-US" dirty="0"/>
              <a:t>TB hard disk</a:t>
            </a:r>
          </a:p>
          <a:p>
            <a:pPr lvl="2"/>
            <a:r>
              <a:rPr lang="en-US" dirty="0"/>
              <a:t>9</a:t>
            </a:r>
            <a:r>
              <a:rPr lang="en-US" dirty="0" smtClean="0"/>
              <a:t> </a:t>
            </a:r>
            <a:r>
              <a:rPr lang="en-US" dirty="0"/>
              <a:t>platters, </a:t>
            </a:r>
            <a:r>
              <a:rPr lang="en-US" dirty="0" smtClean="0"/>
              <a:t>18 </a:t>
            </a:r>
            <a:r>
              <a:rPr lang="en-US" dirty="0"/>
              <a:t>heads</a:t>
            </a:r>
          </a:p>
          <a:p>
            <a:pPr lvl="2"/>
            <a:r>
              <a:rPr lang="en-US" dirty="0"/>
              <a:t>Helium filled: reduce friction and power</a:t>
            </a:r>
          </a:p>
          <a:p>
            <a:pPr lvl="1"/>
            <a:r>
              <a:rPr lang="en-US" dirty="0"/>
              <a:t>4.16ms average seek time</a:t>
            </a:r>
          </a:p>
          <a:p>
            <a:pPr lvl="1"/>
            <a:r>
              <a:rPr lang="en-US" dirty="0"/>
              <a:t>4096 byte physical sectors</a:t>
            </a:r>
          </a:p>
          <a:p>
            <a:pPr lvl="1"/>
            <a:r>
              <a:rPr lang="en-US" dirty="0"/>
              <a:t>7200 RPMs</a:t>
            </a:r>
          </a:p>
          <a:p>
            <a:pPr lvl="1"/>
            <a:r>
              <a:rPr lang="en-US" dirty="0" smtClean="0"/>
              <a:t>Dual 6 </a:t>
            </a:r>
            <a:r>
              <a:rPr lang="en-US" dirty="0"/>
              <a:t>Gbps SATA /12Gbps SAS interface</a:t>
            </a:r>
          </a:p>
          <a:p>
            <a:pPr lvl="2"/>
            <a:r>
              <a:rPr lang="en-US" dirty="0" smtClean="0"/>
              <a:t>270MB/s </a:t>
            </a:r>
            <a:r>
              <a:rPr lang="en-US" dirty="0"/>
              <a:t>MAX transfer rate</a:t>
            </a:r>
          </a:p>
          <a:p>
            <a:pPr lvl="2"/>
            <a:r>
              <a:rPr lang="en-US" dirty="0"/>
              <a:t>Cache size: 256MB </a:t>
            </a:r>
          </a:p>
          <a:p>
            <a:pPr lvl="1"/>
            <a:r>
              <a:rPr lang="en-US" dirty="0"/>
              <a:t>Price: $ 562 </a:t>
            </a:r>
            <a:r>
              <a:rPr lang="en-US" dirty="0" smtClean="0"/>
              <a:t>(~ </a:t>
            </a:r>
            <a:r>
              <a:rPr lang="en-US" dirty="0"/>
              <a:t>$</a:t>
            </a:r>
            <a:r>
              <a:rPr lang="en-US" dirty="0" smtClean="0"/>
              <a:t>0.03/GB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IBM Personal Computer/AT (1986)</a:t>
            </a:r>
          </a:p>
          <a:p>
            <a:pPr lvl="1"/>
            <a:r>
              <a:rPr lang="en-US" dirty="0"/>
              <a:t>30 MB hard disk</a:t>
            </a:r>
          </a:p>
          <a:p>
            <a:pPr lvl="1"/>
            <a:r>
              <a:rPr lang="en-US" dirty="0"/>
              <a:t>30-40ms seek time</a:t>
            </a:r>
          </a:p>
          <a:p>
            <a:pPr lvl="1"/>
            <a:r>
              <a:rPr lang="en-US" dirty="0"/>
              <a:t>0.7-1 MB/s (est.)</a:t>
            </a:r>
          </a:p>
          <a:p>
            <a:pPr lvl="1"/>
            <a:r>
              <a:rPr lang="en-US" dirty="0"/>
              <a:t>Price: $500 ($17K/GB, 340,000x more expensive !!)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200" y="685800"/>
            <a:ext cx="4191000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76046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A24000-BD52-43A5-963C-172CFC5CDA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Solid State Disks (SSDs)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DB44D6-2EF6-43C1-8119-132143EE51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2508" y="914400"/>
            <a:ext cx="7010400" cy="5033963"/>
          </a:xfrm>
        </p:spPr>
        <p:txBody>
          <a:bodyPr>
            <a:normAutofit/>
          </a:bodyPr>
          <a:lstStyle/>
          <a:p>
            <a:r>
              <a:rPr lang="en-US" sz="2400" dirty="0"/>
              <a:t>1995 – Replace rotating magnetic media with non-volatile memory (battery backed DRAM)</a:t>
            </a:r>
          </a:p>
          <a:p>
            <a:r>
              <a:rPr lang="en-US" sz="2400" dirty="0"/>
              <a:t>2009 – Use NAND Multi-Level Cell (2 or 3-bit/cell) flash memory</a:t>
            </a:r>
          </a:p>
          <a:p>
            <a:pPr lvl="1"/>
            <a:r>
              <a:rPr lang="en-US" sz="2000" dirty="0"/>
              <a:t>Sector (4 KB page) addressable, but stores 4-64 </a:t>
            </a:r>
            <a:r>
              <a:rPr lang="ja-JP" altLang="en-US" sz="2000" dirty="0"/>
              <a:t>“</a:t>
            </a:r>
            <a:r>
              <a:rPr lang="en-US" altLang="ja-JP" sz="2000" dirty="0"/>
              <a:t>pages</a:t>
            </a:r>
            <a:r>
              <a:rPr lang="ja-JP" altLang="en-US" sz="2000" dirty="0"/>
              <a:t>”</a:t>
            </a:r>
            <a:r>
              <a:rPr lang="en-US" altLang="ja-JP" sz="2000" dirty="0"/>
              <a:t> per memory block</a:t>
            </a:r>
          </a:p>
          <a:p>
            <a:pPr lvl="1"/>
            <a:r>
              <a:rPr lang="en-US" altLang="ja-JP" sz="2000" dirty="0"/>
              <a:t>Trapped electrons distinguish between 1 and 0</a:t>
            </a:r>
          </a:p>
          <a:p>
            <a:r>
              <a:rPr lang="en-US" sz="2400" dirty="0"/>
              <a:t>No moving parts (no rotate/seek motors)</a:t>
            </a:r>
          </a:p>
          <a:p>
            <a:pPr lvl="1"/>
            <a:r>
              <a:rPr lang="en-US" sz="2000" dirty="0"/>
              <a:t>Eliminates seek and rotational delay (0.1-0.2ms access time)</a:t>
            </a:r>
          </a:p>
          <a:p>
            <a:pPr lvl="1"/>
            <a:r>
              <a:rPr lang="en-US" sz="2000" dirty="0"/>
              <a:t>Very low power and lightweight</a:t>
            </a:r>
          </a:p>
          <a:p>
            <a:pPr lvl="1"/>
            <a:r>
              <a:rPr lang="en-US" sz="2000" dirty="0"/>
              <a:t>Limited “write cycles”</a:t>
            </a:r>
          </a:p>
          <a:p>
            <a:r>
              <a:rPr lang="en-US" sz="2400" dirty="0"/>
              <a:t>Rapid advances in capacity and cost ever since!</a:t>
            </a:r>
          </a:p>
        </p:txBody>
      </p:sp>
      <p:pic>
        <p:nvPicPr>
          <p:cNvPr id="7" name="Picture 1">
            <a:extLst>
              <a:ext uri="{FF2B5EF4-FFF2-40B4-BE49-F238E27FC236}">
                <a16:creationId xmlns:a16="http://schemas.microsoft.com/office/drawing/2014/main" id="{F11BFFE9-C0B9-4F74-9B73-96A24256947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2908" y="2297112"/>
            <a:ext cx="3886200" cy="2111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Content Placeholder 1">
            <a:extLst>
              <a:ext uri="{FF2B5EF4-FFF2-40B4-BE49-F238E27FC236}">
                <a16:creationId xmlns:a16="http://schemas.microsoft.com/office/drawing/2014/main" id="{B9C5D70D-6F1E-4FD2-9396-F9FC713BDAA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03" b="3603"/>
          <a:stretch>
            <a:fillRect/>
          </a:stretch>
        </p:blipFill>
        <p:spPr bwMode="auto">
          <a:xfrm>
            <a:off x="7746657" y="544512"/>
            <a:ext cx="2720975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3">
            <a:extLst>
              <a:ext uri="{FF2B5EF4-FFF2-40B4-BE49-F238E27FC236}">
                <a16:creationId xmlns:a16="http://schemas.microsoft.com/office/drawing/2014/main" id="{9EDCD3A7-9099-45EF-958B-2CD4B9D0AB4C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1714" y="4619411"/>
            <a:ext cx="2668588" cy="183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785073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687D6C-1DFD-4D0E-83F8-7EB4735CD2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775" y="152400"/>
            <a:ext cx="11782450" cy="533400"/>
          </a:xfrm>
        </p:spPr>
        <p:txBody>
          <a:bodyPr/>
          <a:lstStyle/>
          <a:p>
            <a:r>
              <a:rPr lang="en-US" dirty="0"/>
              <a:t>Port-Mapped I/O in Pintos Speaker Driver</a:t>
            </a:r>
          </a:p>
        </p:txBody>
      </p:sp>
      <p:pic>
        <p:nvPicPr>
          <p:cNvPr id="12" name="Content Placeholder 11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079A5C01-BC6A-4699-B7C7-C8338CB0D56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29" y="931723"/>
            <a:ext cx="6024434" cy="5850077"/>
          </a:xfrm>
        </p:spPr>
      </p:pic>
      <p:pic>
        <p:nvPicPr>
          <p:cNvPr id="16" name="Picture 15" descr="A picture containing bird&#10;&#10;Description automatically generated">
            <a:extLst>
              <a:ext uri="{FF2B5EF4-FFF2-40B4-BE49-F238E27FC236}">
                <a16:creationId xmlns:a16="http://schemas.microsoft.com/office/drawing/2014/main" id="{A161AD56-99E1-48E5-85BB-C91770CB989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6370" y="1066800"/>
            <a:ext cx="5595210" cy="2047816"/>
          </a:xfrm>
          <a:prstGeom prst="rect">
            <a:avLst/>
          </a:prstGeom>
        </p:spPr>
      </p:pic>
      <p:pic>
        <p:nvPicPr>
          <p:cNvPr id="18" name="Picture 17" descr="A picture containing bird&#10;&#10;Description automatically generated">
            <a:extLst>
              <a:ext uri="{FF2B5EF4-FFF2-40B4-BE49-F238E27FC236}">
                <a16:creationId xmlns:a16="http://schemas.microsoft.com/office/drawing/2014/main" id="{6581E46D-34E7-4B76-9D69-8682CDE97369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0750" y="3618680"/>
            <a:ext cx="5838850" cy="171532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95F0DC50-F797-4675-881D-7BB72E1225BC}"/>
              </a:ext>
            </a:extLst>
          </p:cNvPr>
          <p:cNvSpPr/>
          <p:nvPr/>
        </p:nvSpPr>
        <p:spPr>
          <a:xfrm>
            <a:off x="1127890" y="3126271"/>
            <a:ext cx="364435" cy="23191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0ECA450-B003-40BE-B977-8B88039B3BF7}"/>
              </a:ext>
            </a:extLst>
          </p:cNvPr>
          <p:cNvSpPr/>
          <p:nvPr/>
        </p:nvSpPr>
        <p:spPr>
          <a:xfrm>
            <a:off x="2741342" y="3126269"/>
            <a:ext cx="275010" cy="23191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495DA70-A47D-4523-A6C6-369D04A3427F}"/>
              </a:ext>
            </a:extLst>
          </p:cNvPr>
          <p:cNvSpPr/>
          <p:nvPr/>
        </p:nvSpPr>
        <p:spPr>
          <a:xfrm>
            <a:off x="877771" y="6144694"/>
            <a:ext cx="364435" cy="23191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99F034F-DA33-4967-BF08-EA3670D2CB0F}"/>
              </a:ext>
            </a:extLst>
          </p:cNvPr>
          <p:cNvSpPr/>
          <p:nvPr/>
        </p:nvSpPr>
        <p:spPr>
          <a:xfrm>
            <a:off x="2491223" y="6144692"/>
            <a:ext cx="275010" cy="23191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2639EB8-D671-4B12-B8E1-206E944AEFD4}"/>
              </a:ext>
            </a:extLst>
          </p:cNvPr>
          <p:cNvSpPr txBox="1"/>
          <p:nvPr/>
        </p:nvSpPr>
        <p:spPr>
          <a:xfrm>
            <a:off x="7748575" y="627942"/>
            <a:ext cx="2035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Pintos: threads/</a:t>
            </a:r>
            <a:r>
              <a:rPr lang="en-US" dirty="0" err="1"/>
              <a:t>io.h</a:t>
            </a:r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56BFA21-D38B-4DED-BCDB-0F9B49AF90FF}"/>
              </a:ext>
            </a:extLst>
          </p:cNvPr>
          <p:cNvSpPr txBox="1"/>
          <p:nvPr/>
        </p:nvSpPr>
        <p:spPr>
          <a:xfrm>
            <a:off x="1368062" y="627942"/>
            <a:ext cx="2521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Pintos: devices/</a:t>
            </a:r>
            <a:r>
              <a:rPr lang="en-US" dirty="0" err="1"/>
              <a:t>speaker.c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574694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1" grpId="0" animBg="1"/>
      <p:bldP spid="22" grpId="0" animBg="1"/>
      <p:bldP spid="23" grpId="0" animBg="1"/>
      <p:bldP spid="2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2" name="Picture 8" descr="SM951 – Best with NVMe."/>
          <p:cNvPicPr>
            <a:picLocks noChangeAspect="1" noChangeArrowheads="1"/>
          </p:cNvPicPr>
          <p:nvPr/>
        </p:nvPicPr>
        <p:blipFill>
          <a:blip r:embed="rId3" cstate="email">
            <a:clrChange>
              <a:clrFrom>
                <a:srgbClr val="E5E5E5"/>
              </a:clrFrom>
              <a:clrTo>
                <a:srgbClr val="E5E5E5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9932" y="533400"/>
            <a:ext cx="4778734" cy="2529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FLASH </a:t>
            </a:r>
            <a:r>
              <a:rPr lang="en-US" dirty="0" smtClean="0"/>
              <a:t>Memory</a:t>
            </a:r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87832" y="3581400"/>
            <a:ext cx="10946968" cy="3048000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80000"/>
              </a:lnSpc>
            </a:pPr>
            <a:r>
              <a:rPr lang="en-US" dirty="0" smtClean="0"/>
              <a:t>Like a normal transistor but:</a:t>
            </a:r>
          </a:p>
          <a:p>
            <a:pPr lvl="1">
              <a:lnSpc>
                <a:spcPct val="80000"/>
              </a:lnSpc>
            </a:pPr>
            <a:r>
              <a:rPr lang="en-US" dirty="0" smtClean="0"/>
              <a:t>Has a floating gate that can hold charge</a:t>
            </a:r>
          </a:p>
          <a:p>
            <a:pPr lvl="1">
              <a:lnSpc>
                <a:spcPct val="80000"/>
              </a:lnSpc>
            </a:pPr>
            <a:r>
              <a:rPr lang="en-US" dirty="0" smtClean="0"/>
              <a:t>To write: raise or lower </a:t>
            </a:r>
            <a:r>
              <a:rPr lang="en-US" dirty="0" err="1" smtClean="0"/>
              <a:t>wordline</a:t>
            </a:r>
            <a:r>
              <a:rPr lang="en-US" dirty="0" smtClean="0"/>
              <a:t> high enough to cause charges to tunnel</a:t>
            </a:r>
          </a:p>
          <a:p>
            <a:pPr lvl="1">
              <a:lnSpc>
                <a:spcPct val="80000"/>
              </a:lnSpc>
            </a:pPr>
            <a:r>
              <a:rPr lang="en-US" dirty="0" smtClean="0"/>
              <a:t>To read: turn on </a:t>
            </a:r>
            <a:r>
              <a:rPr lang="en-US" dirty="0" err="1" smtClean="0"/>
              <a:t>wordline</a:t>
            </a:r>
            <a:r>
              <a:rPr lang="en-US" dirty="0" smtClean="0"/>
              <a:t> as if normal transistor</a:t>
            </a:r>
          </a:p>
          <a:p>
            <a:pPr lvl="2">
              <a:lnSpc>
                <a:spcPct val="80000"/>
              </a:lnSpc>
            </a:pPr>
            <a:r>
              <a:rPr lang="en-US" dirty="0" smtClean="0"/>
              <a:t>presence of charge changes threshold and thus measured current</a:t>
            </a:r>
          </a:p>
          <a:p>
            <a:pPr>
              <a:lnSpc>
                <a:spcPct val="80000"/>
              </a:lnSpc>
            </a:pPr>
            <a:r>
              <a:rPr lang="en-US" dirty="0" smtClean="0"/>
              <a:t>Two varieties: </a:t>
            </a:r>
          </a:p>
          <a:p>
            <a:pPr lvl="1">
              <a:lnSpc>
                <a:spcPct val="80000"/>
              </a:lnSpc>
            </a:pPr>
            <a:r>
              <a:rPr lang="en-US" dirty="0" smtClean="0"/>
              <a:t>NAND: denser, must be read and written in blocks</a:t>
            </a:r>
          </a:p>
          <a:p>
            <a:pPr lvl="1">
              <a:lnSpc>
                <a:spcPct val="80000"/>
              </a:lnSpc>
            </a:pPr>
            <a:r>
              <a:rPr lang="en-US" dirty="0" smtClean="0"/>
              <a:t>NOR: much less dense, fast to read and write</a:t>
            </a:r>
          </a:p>
          <a:p>
            <a:pPr>
              <a:lnSpc>
                <a:spcPct val="80000"/>
              </a:lnSpc>
            </a:pPr>
            <a:r>
              <a:rPr lang="en-US" dirty="0" smtClean="0"/>
              <a:t>V-NAND: 3D stacking (Samsung claims 1TB possible in 1 chip)</a:t>
            </a:r>
          </a:p>
        </p:txBody>
      </p:sp>
      <p:pic>
        <p:nvPicPr>
          <p:cNvPr id="4608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724527"/>
            <a:ext cx="33909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71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086" name="Text Box 6"/>
          <p:cNvSpPr txBox="1">
            <a:spLocks noChangeArrowheads="1"/>
          </p:cNvSpPr>
          <p:nvPr/>
        </p:nvSpPr>
        <p:spPr bwMode="auto">
          <a:xfrm>
            <a:off x="5627736" y="2649095"/>
            <a:ext cx="3600666" cy="8463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71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lnSpc>
                <a:spcPct val="80000"/>
              </a:lnSpc>
              <a:spcBef>
                <a:spcPct val="15000"/>
              </a:spcBef>
            </a:pPr>
            <a:r>
              <a:rPr lang="en-US" dirty="0"/>
              <a:t>Samsung </a:t>
            </a:r>
            <a:r>
              <a:rPr lang="en-US" dirty="0"/>
              <a:t>2015:</a:t>
            </a:r>
            <a:endParaRPr lang="en-US" dirty="0"/>
          </a:p>
          <a:p>
            <a:pPr>
              <a:lnSpc>
                <a:spcPct val="80000"/>
              </a:lnSpc>
              <a:spcBef>
                <a:spcPct val="15000"/>
              </a:spcBef>
            </a:pPr>
            <a:r>
              <a:rPr lang="en-US" dirty="0"/>
              <a:t>512GB</a:t>
            </a:r>
            <a:r>
              <a:rPr lang="en-US" dirty="0"/>
              <a:t>, NAND Flash</a:t>
            </a:r>
          </a:p>
        </p:txBody>
      </p:sp>
    </p:spTree>
    <p:extLst>
      <p:ext uri="{BB962C8B-B14F-4D97-AF65-F5344CB8AC3E}">
        <p14:creationId xmlns:p14="http://schemas.microsoft.com/office/powerpoint/2010/main" val="3779653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  <p:bldLst>
      <p:bldP spid="46083" grpId="0" build="p">
        <p:tmplLst>
          <p:tmpl lvl="1">
            <p:tnLst>
              <p:par>
                <p:cTn presetID="2" presetClass="entr" presetSubtype="2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08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608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608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08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608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608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08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608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608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08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608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608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08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608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608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Flash Memory (Con’t)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693644" y="4192172"/>
            <a:ext cx="8693002" cy="225083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Data read and written in page-sized chunks (e.g. 4K)</a:t>
            </a:r>
          </a:p>
          <a:p>
            <a:pPr lvl="1"/>
            <a:r>
              <a:rPr lang="en-US" dirty="0" smtClean="0"/>
              <a:t>Cannot be addressed at byte level</a:t>
            </a:r>
          </a:p>
          <a:p>
            <a:pPr lvl="1"/>
            <a:r>
              <a:rPr lang="en-US" dirty="0" smtClean="0"/>
              <a:t>Random access at block level for reads (no locality advantage)</a:t>
            </a:r>
          </a:p>
          <a:p>
            <a:pPr lvl="1"/>
            <a:r>
              <a:rPr lang="en-US" dirty="0" smtClean="0"/>
              <a:t>Writing of new blocks handled in order (</a:t>
            </a:r>
            <a:r>
              <a:rPr lang="en-US" dirty="0" err="1" smtClean="0"/>
              <a:t>kinda</a:t>
            </a:r>
            <a:r>
              <a:rPr lang="en-US" dirty="0" smtClean="0"/>
              <a:t> like a log)</a:t>
            </a:r>
          </a:p>
          <a:p>
            <a:r>
              <a:rPr lang="en-US" dirty="0" smtClean="0"/>
              <a:t>Before writing, must be </a:t>
            </a:r>
            <a:r>
              <a:rPr lang="en-US" i="1" dirty="0" smtClean="0"/>
              <a:t>erased</a:t>
            </a:r>
            <a:r>
              <a:rPr lang="en-US" dirty="0" smtClean="0"/>
              <a:t> (256K block at a time)</a:t>
            </a:r>
          </a:p>
          <a:p>
            <a:pPr lvl="1"/>
            <a:r>
              <a:rPr lang="en-US" dirty="0" smtClean="0"/>
              <a:t>Requires free-list management</a:t>
            </a:r>
          </a:p>
          <a:p>
            <a:pPr lvl="1"/>
            <a:r>
              <a:rPr lang="en-US" dirty="0" smtClean="0"/>
              <a:t>CANNOT write over existing block (Copy-on-Write is normal case)</a:t>
            </a:r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3829" y="939607"/>
            <a:ext cx="4895850" cy="3438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 bwMode="auto">
          <a:xfrm>
            <a:off x="5322278" y="3094464"/>
            <a:ext cx="184731" cy="338554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endParaRPr lang="en-US" sz="1600">
              <a:solidFill>
                <a:schemeClr val="hlink"/>
              </a:solidFill>
              <a:latin typeface="Arial" charset="0"/>
            </a:endParaRPr>
          </a:p>
        </p:txBody>
      </p:sp>
      <p:pic>
        <p:nvPicPr>
          <p:cNvPr id="1026" name="Picture 2" descr="http://upload.wikimedia.org/wikipedia/commons/c/c8/NAND_Flash_Pages_and_Block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3645" y="1214515"/>
            <a:ext cx="4200525" cy="255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9472280"/>
      </p:ext>
    </p:extLst>
  </p:cSld>
  <p:clrMapOvr>
    <a:masterClrMapping/>
  </p:clrMapOvr>
  <p:transition/>
  <p:timing>
    <p:tnLst>
      <p:par>
        <p:cTn id="1" dur="indefinite" restart="never" nodeType="tmRoot"/>
      </p:par>
    </p:tnLst>
    <p:bldLst>
      <p:bldP spid="6" grpId="0" build="p">
        <p:tmplLst>
          <p:tmpl lvl="1">
            <p:tnLst>
              <p:par>
                <p:cTn presetID="2" presetClass="entr" presetSubtype="2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3985E0-91E0-45AB-AFF2-0B35CEDDD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ill Sans Light"/>
              </a:rPr>
              <a:t>SSD Architecture – Reads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8A9A6C-4B60-48AD-8863-6BFFC8D5C4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135" y="3200400"/>
            <a:ext cx="7372866" cy="3205162"/>
          </a:xfrm>
        </p:spPr>
        <p:txBody>
          <a:bodyPr>
            <a:normAutofit/>
          </a:bodyPr>
          <a:lstStyle/>
          <a:p>
            <a:pPr marL="0" lvl="1" indent="0">
              <a:lnSpc>
                <a:spcPct val="100000"/>
              </a:lnSpc>
              <a:spcBef>
                <a:spcPct val="15000"/>
              </a:spcBef>
              <a:buFontTx/>
              <a:buNone/>
              <a:tabLst>
                <a:tab pos="2635250" algn="l"/>
              </a:tabLst>
              <a:defRPr/>
            </a:pPr>
            <a:r>
              <a:rPr lang="en-US" dirty="0">
                <a:latin typeface="Gill Sans Light"/>
              </a:rPr>
              <a:t>Read 4 KB Page: ~25 </a:t>
            </a:r>
            <a:r>
              <a:rPr lang="en-US" dirty="0" err="1">
                <a:latin typeface="Gill Sans Light"/>
              </a:rPr>
              <a:t>usec</a:t>
            </a:r>
            <a:r>
              <a:rPr lang="en-US" dirty="0">
                <a:latin typeface="Gill Sans Light"/>
              </a:rPr>
              <a:t>	</a:t>
            </a:r>
          </a:p>
          <a:p>
            <a:pPr marL="285750" lvl="1" indent="-285750">
              <a:lnSpc>
                <a:spcPct val="100000"/>
              </a:lnSpc>
              <a:spcBef>
                <a:spcPct val="15000"/>
              </a:spcBef>
              <a:tabLst>
                <a:tab pos="2635250" algn="l"/>
              </a:tabLst>
              <a:defRPr/>
            </a:pPr>
            <a:r>
              <a:rPr lang="en-US" dirty="0">
                <a:latin typeface="Gill Sans Light"/>
              </a:rPr>
              <a:t>No seek or rotational latency</a:t>
            </a:r>
          </a:p>
          <a:p>
            <a:pPr marL="285750" lvl="1" indent="-285750">
              <a:lnSpc>
                <a:spcPct val="100000"/>
              </a:lnSpc>
              <a:spcBef>
                <a:spcPct val="15000"/>
              </a:spcBef>
              <a:tabLst>
                <a:tab pos="2635250" algn="l"/>
              </a:tabLst>
              <a:defRPr/>
            </a:pPr>
            <a:r>
              <a:rPr lang="en-US" dirty="0">
                <a:latin typeface="Gill Sans Light"/>
              </a:rPr>
              <a:t>Transfer time: transfer a 4KB page</a:t>
            </a:r>
          </a:p>
          <a:p>
            <a:pPr marL="685800" lvl="2" indent="-285750">
              <a:lnSpc>
                <a:spcPct val="100000"/>
              </a:lnSpc>
              <a:spcBef>
                <a:spcPct val="15000"/>
              </a:spcBef>
              <a:tabLst>
                <a:tab pos="2635250" algn="l"/>
              </a:tabLst>
              <a:defRPr/>
            </a:pPr>
            <a:r>
              <a:rPr lang="en-US" sz="1800" dirty="0">
                <a:latin typeface="Gill Sans Light"/>
              </a:rPr>
              <a:t>SATA: 300-600MB/s =&gt; ~4 x10</a:t>
            </a:r>
            <a:r>
              <a:rPr lang="en-US" sz="1800" baseline="30000" dirty="0">
                <a:latin typeface="Gill Sans Light"/>
              </a:rPr>
              <a:t>3</a:t>
            </a:r>
            <a:r>
              <a:rPr lang="en-US" sz="1800" dirty="0">
                <a:latin typeface="Gill Sans Light"/>
              </a:rPr>
              <a:t> b / 400 x 10</a:t>
            </a:r>
            <a:r>
              <a:rPr lang="en-US" sz="1800" baseline="30000" dirty="0">
                <a:latin typeface="Gill Sans Light"/>
              </a:rPr>
              <a:t>6</a:t>
            </a:r>
            <a:r>
              <a:rPr lang="en-US" sz="1800" dirty="0">
                <a:latin typeface="Gill Sans Light"/>
              </a:rPr>
              <a:t> bps =&gt; 10 us</a:t>
            </a:r>
            <a:endParaRPr lang="en-US" sz="1800" baseline="30000" dirty="0">
              <a:latin typeface="Gill Sans Light"/>
            </a:endParaRPr>
          </a:p>
          <a:p>
            <a:pPr marL="285750" lvl="1" indent="-285750">
              <a:lnSpc>
                <a:spcPct val="100000"/>
              </a:lnSpc>
              <a:spcBef>
                <a:spcPct val="15000"/>
              </a:spcBef>
              <a:tabLst>
                <a:tab pos="2635250" algn="l"/>
              </a:tabLst>
              <a:defRPr/>
            </a:pPr>
            <a:r>
              <a:rPr lang="en-US" dirty="0">
                <a:solidFill>
                  <a:schemeClr val="hlink"/>
                </a:solidFill>
                <a:latin typeface="Gill Sans Light"/>
              </a:rPr>
              <a:t>Latency = Queuing Time + Controller time + Xfer Time</a:t>
            </a:r>
          </a:p>
          <a:p>
            <a:pPr marL="285750" lvl="1" indent="-285750">
              <a:lnSpc>
                <a:spcPct val="100000"/>
              </a:lnSpc>
              <a:spcBef>
                <a:spcPct val="15000"/>
              </a:spcBef>
              <a:tabLst>
                <a:tab pos="2635250" algn="l"/>
              </a:tabLst>
              <a:defRPr/>
            </a:pPr>
            <a:r>
              <a:rPr lang="en-US" dirty="0">
                <a:solidFill>
                  <a:schemeClr val="hlink"/>
                </a:solidFill>
                <a:latin typeface="Gill Sans Light"/>
              </a:rPr>
              <a:t>Highest Bandwidth: </a:t>
            </a:r>
            <a:r>
              <a:rPr lang="en-US" dirty="0">
                <a:latin typeface="Gill Sans Light"/>
              </a:rPr>
              <a:t>Sequential OR Random reads</a:t>
            </a:r>
          </a:p>
        </p:txBody>
      </p:sp>
      <p:sp>
        <p:nvSpPr>
          <p:cNvPr id="7" name="Rounded Rectangle 3">
            <a:extLst>
              <a:ext uri="{FF2B5EF4-FFF2-40B4-BE49-F238E27FC236}">
                <a16:creationId xmlns:a16="http://schemas.microsoft.com/office/drawing/2014/main" id="{A9BCDA18-A204-4DC0-A493-FD5464239B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0400" y="1143000"/>
            <a:ext cx="914400" cy="1371600"/>
          </a:xfrm>
          <a:prstGeom prst="roundRect">
            <a:avLst>
              <a:gd name="adj" fmla="val 16667"/>
            </a:avLst>
          </a:prstGeom>
          <a:solidFill>
            <a:srgbClr val="DFE9FF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lIns="90478" tIns="44445" rIns="90478" bIns="44445" anchor="ctr"/>
          <a:lstStyle/>
          <a:p>
            <a:pPr indent="-228600" algn="ctr"/>
            <a:r>
              <a:rPr lang="en-US" sz="2000" b="0" dirty="0">
                <a:latin typeface="Gill Sans Light"/>
                <a:ea typeface="Gill Sans" charset="0"/>
                <a:cs typeface="Gill Sans" charset="0"/>
              </a:rPr>
              <a:t>Host</a:t>
            </a:r>
          </a:p>
        </p:txBody>
      </p:sp>
      <p:sp>
        <p:nvSpPr>
          <p:cNvPr id="8" name="Rounded Rectangle 5">
            <a:extLst>
              <a:ext uri="{FF2B5EF4-FFF2-40B4-BE49-F238E27FC236}">
                <a16:creationId xmlns:a16="http://schemas.microsoft.com/office/drawing/2014/main" id="{A330BCE7-8A6F-442A-87C6-AE97F69D1F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0600" y="1143000"/>
            <a:ext cx="1219200" cy="1371600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lIns="90478" tIns="44445" rIns="90478" bIns="44445" anchor="ctr"/>
          <a:lstStyle/>
          <a:p>
            <a:pPr indent="-228600" algn="ctr"/>
            <a:r>
              <a:rPr lang="en-US" sz="2000" b="0">
                <a:latin typeface="Gill Sans Light"/>
                <a:cs typeface="Gill Sans Light"/>
              </a:rPr>
              <a:t>Buffer</a:t>
            </a:r>
          </a:p>
          <a:p>
            <a:pPr indent="-228600" algn="ctr"/>
            <a:r>
              <a:rPr lang="en-US" sz="2000" b="0">
                <a:latin typeface="Gill Sans Light"/>
                <a:cs typeface="Gill Sans Light"/>
              </a:rPr>
              <a:t>Manager</a:t>
            </a:r>
          </a:p>
          <a:p>
            <a:pPr indent="-228600" algn="ctr"/>
            <a:r>
              <a:rPr lang="en-US" sz="2000" b="0">
                <a:latin typeface="Gill Sans Light"/>
                <a:cs typeface="Gill Sans Light"/>
              </a:rPr>
              <a:t>(software</a:t>
            </a:r>
          </a:p>
          <a:p>
            <a:pPr indent="-228600" algn="ctr"/>
            <a:r>
              <a:rPr lang="en-US" sz="2000" b="0">
                <a:latin typeface="Gill Sans Light"/>
                <a:cs typeface="Gill Sans Light"/>
              </a:rPr>
              <a:t>Queue)</a:t>
            </a:r>
          </a:p>
        </p:txBody>
      </p:sp>
      <p:sp>
        <p:nvSpPr>
          <p:cNvPr id="9" name="Rounded Rectangle 6">
            <a:extLst>
              <a:ext uri="{FF2B5EF4-FFF2-40B4-BE49-F238E27FC236}">
                <a16:creationId xmlns:a16="http://schemas.microsoft.com/office/drawing/2014/main" id="{1427483A-D276-4DE5-8F06-8B53FF82BF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77000" y="1143000"/>
            <a:ext cx="1295400" cy="1371600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lIns="90478" tIns="44445" rIns="90478" bIns="44445" anchor="ctr"/>
          <a:lstStyle/>
          <a:p>
            <a:pPr indent="-228600" algn="ctr"/>
            <a:r>
              <a:rPr lang="en-US" sz="2000" b="0" dirty="0">
                <a:latin typeface="Gill Sans Light"/>
                <a:cs typeface="Gill Sans Light"/>
              </a:rPr>
              <a:t>Flash</a:t>
            </a:r>
          </a:p>
          <a:p>
            <a:pPr indent="-228600" algn="ctr"/>
            <a:r>
              <a:rPr lang="en-US" sz="2000" b="0" dirty="0">
                <a:latin typeface="Gill Sans Light"/>
                <a:cs typeface="Gill Sans Light"/>
              </a:rPr>
              <a:t>Memory</a:t>
            </a:r>
          </a:p>
          <a:p>
            <a:pPr indent="-228600" algn="ctr"/>
            <a:r>
              <a:rPr lang="en-US" sz="2000" b="0" dirty="0">
                <a:latin typeface="Gill Sans Light"/>
                <a:cs typeface="Gill Sans Light"/>
              </a:rPr>
              <a:t>Controller</a:t>
            </a:r>
          </a:p>
        </p:txBody>
      </p:sp>
      <p:sp>
        <p:nvSpPr>
          <p:cNvPr id="10" name="Rounded Rectangle 7">
            <a:extLst>
              <a:ext uri="{FF2B5EF4-FFF2-40B4-BE49-F238E27FC236}">
                <a16:creationId xmlns:a16="http://schemas.microsoft.com/office/drawing/2014/main" id="{26F9E347-5975-4508-9782-789F4A5E83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3000" y="2971800"/>
            <a:ext cx="990600" cy="685800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lIns="90478" tIns="44445" rIns="90478" bIns="44445" anchor="ctr"/>
          <a:lstStyle/>
          <a:p>
            <a:pPr indent="-228600" algn="ctr"/>
            <a:r>
              <a:rPr lang="en-US" sz="2000" b="0">
                <a:latin typeface="Gill Sans Light"/>
                <a:cs typeface="Gill Sans Light"/>
              </a:rPr>
              <a:t>DRAM</a:t>
            </a:r>
          </a:p>
        </p:txBody>
      </p:sp>
      <p:cxnSp>
        <p:nvCxnSpPr>
          <p:cNvPr id="11" name="Straight Arrow Connector 84">
            <a:extLst>
              <a:ext uri="{FF2B5EF4-FFF2-40B4-BE49-F238E27FC236}">
                <a16:creationId xmlns:a16="http://schemas.microsoft.com/office/drawing/2014/main" id="{566C860A-5936-4F1B-9456-9B4E165D6E79}"/>
              </a:ext>
            </a:extLst>
          </p:cNvPr>
          <p:cNvCxnSpPr>
            <a:cxnSpLocks noChangeShapeType="1"/>
            <a:stCxn id="7" idx="3"/>
            <a:endCxn id="8" idx="1"/>
          </p:cNvCxnSpPr>
          <p:nvPr/>
        </p:nvCxnSpPr>
        <p:spPr bwMode="auto">
          <a:xfrm>
            <a:off x="4114800" y="1828800"/>
            <a:ext cx="685800" cy="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 type="arrow" w="med" len="med"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12" name="Straight Arrow Connector 86">
            <a:extLst>
              <a:ext uri="{FF2B5EF4-FFF2-40B4-BE49-F238E27FC236}">
                <a16:creationId xmlns:a16="http://schemas.microsoft.com/office/drawing/2014/main" id="{58149B56-9824-4417-B1FD-300F36083935}"/>
              </a:ext>
            </a:extLst>
          </p:cNvPr>
          <p:cNvCxnSpPr>
            <a:cxnSpLocks noChangeShapeType="1"/>
            <a:stCxn id="8" idx="3"/>
            <a:endCxn id="9" idx="1"/>
          </p:cNvCxnSpPr>
          <p:nvPr/>
        </p:nvCxnSpPr>
        <p:spPr bwMode="auto">
          <a:xfrm>
            <a:off x="6019800" y="1828800"/>
            <a:ext cx="457200" cy="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 type="arrow" w="med" len="med"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13" name="Straight Arrow Connector 89">
            <a:extLst>
              <a:ext uri="{FF2B5EF4-FFF2-40B4-BE49-F238E27FC236}">
                <a16:creationId xmlns:a16="http://schemas.microsoft.com/office/drawing/2014/main" id="{3773DB7B-5083-46B3-BAFB-BC95FE876DCC}"/>
              </a:ext>
            </a:extLst>
          </p:cNvPr>
          <p:cNvCxnSpPr>
            <a:cxnSpLocks noChangeShapeType="1"/>
            <a:stCxn id="10" idx="0"/>
            <a:endCxn id="8" idx="2"/>
          </p:cNvCxnSpPr>
          <p:nvPr/>
        </p:nvCxnSpPr>
        <p:spPr bwMode="auto">
          <a:xfrm flipH="1" flipV="1">
            <a:off x="5410200" y="2514600"/>
            <a:ext cx="38100" cy="45720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 type="arrow" w="med" len="med"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grpSp>
        <p:nvGrpSpPr>
          <p:cNvPr id="14" name="Group 95">
            <a:extLst>
              <a:ext uri="{FF2B5EF4-FFF2-40B4-BE49-F238E27FC236}">
                <a16:creationId xmlns:a16="http://schemas.microsoft.com/office/drawing/2014/main" id="{D5646DB2-0580-4671-B9A4-60BFD1412504}"/>
              </a:ext>
            </a:extLst>
          </p:cNvPr>
          <p:cNvGrpSpPr>
            <a:grpSpLocks/>
          </p:cNvGrpSpPr>
          <p:nvPr/>
        </p:nvGrpSpPr>
        <p:grpSpPr bwMode="auto">
          <a:xfrm>
            <a:off x="8610600" y="381000"/>
            <a:ext cx="3048000" cy="4495800"/>
            <a:chOff x="5105400" y="990600"/>
            <a:chExt cx="3048000" cy="4495800"/>
          </a:xfrm>
          <a:solidFill>
            <a:srgbClr val="FFFF00"/>
          </a:solidFill>
        </p:grpSpPr>
        <p:sp>
          <p:nvSpPr>
            <p:cNvPr id="15" name="Rounded Rectangle 9">
              <a:extLst>
                <a:ext uri="{FF2B5EF4-FFF2-40B4-BE49-F238E27FC236}">
                  <a16:creationId xmlns:a16="http://schemas.microsoft.com/office/drawing/2014/main" id="{149DD19F-C63F-4A2B-9021-46C7D87929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91200" y="990600"/>
              <a:ext cx="762000" cy="381000"/>
            </a:xfrm>
            <a:prstGeom prst="roundRect">
              <a:avLst>
                <a:gd name="adj" fmla="val 16667"/>
              </a:avLst>
            </a:prstGeom>
            <a:grp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0478" tIns="44445" rIns="90478" bIns="44445" anchor="ctr"/>
            <a:lstStyle/>
            <a:p>
              <a:pPr indent="-228600" algn="ctr">
                <a:defRPr/>
              </a:pPr>
              <a:r>
                <a:rPr lang="en-US" sz="1600" b="0">
                  <a:latin typeface="Gill Sans Light"/>
                  <a:cs typeface="Gill Sans Light"/>
                </a:rPr>
                <a:t>NAND</a:t>
              </a:r>
            </a:p>
          </p:txBody>
        </p:sp>
        <p:sp>
          <p:nvSpPr>
            <p:cNvPr id="16" name="Rounded Rectangle 8">
              <a:extLst>
                <a:ext uri="{FF2B5EF4-FFF2-40B4-BE49-F238E27FC236}">
                  <a16:creationId xmlns:a16="http://schemas.microsoft.com/office/drawing/2014/main" id="{072E7ACB-D8AA-47A7-A731-40BFDAC3D8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38800" y="1143000"/>
              <a:ext cx="762000" cy="381000"/>
            </a:xfrm>
            <a:prstGeom prst="roundRect">
              <a:avLst>
                <a:gd name="adj" fmla="val 16667"/>
              </a:avLst>
            </a:prstGeom>
            <a:grp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0478" tIns="44445" rIns="90478" bIns="44445" anchor="ctr"/>
            <a:lstStyle/>
            <a:p>
              <a:pPr indent="-228600" algn="ctr">
                <a:defRPr/>
              </a:pPr>
              <a:r>
                <a:rPr lang="en-US" sz="1600" b="0">
                  <a:latin typeface="Gill Sans Light"/>
                  <a:cs typeface="Gill Sans Light"/>
                </a:rPr>
                <a:t>NAND</a:t>
              </a:r>
            </a:p>
          </p:txBody>
        </p:sp>
        <p:sp>
          <p:nvSpPr>
            <p:cNvPr id="17" name="Rounded Rectangle 10">
              <a:extLst>
                <a:ext uri="{FF2B5EF4-FFF2-40B4-BE49-F238E27FC236}">
                  <a16:creationId xmlns:a16="http://schemas.microsoft.com/office/drawing/2014/main" id="{A46E31E3-F6AA-48D2-9615-D5DB80103D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86400" y="1295400"/>
              <a:ext cx="762000" cy="381000"/>
            </a:xfrm>
            <a:prstGeom prst="roundRect">
              <a:avLst>
                <a:gd name="adj" fmla="val 16667"/>
              </a:avLst>
            </a:prstGeom>
            <a:grp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0478" tIns="44445" rIns="90478" bIns="44445" anchor="ctr"/>
            <a:lstStyle/>
            <a:p>
              <a:pPr indent="-228600" algn="ctr">
                <a:defRPr/>
              </a:pPr>
              <a:r>
                <a:rPr lang="en-US" sz="1600" b="0">
                  <a:latin typeface="Gill Sans Light"/>
                  <a:cs typeface="Gill Sans Light"/>
                </a:rPr>
                <a:t>NAND</a:t>
              </a:r>
            </a:p>
          </p:txBody>
        </p:sp>
        <p:sp>
          <p:nvSpPr>
            <p:cNvPr id="18" name="Rounded Rectangle 11">
              <a:extLst>
                <a:ext uri="{FF2B5EF4-FFF2-40B4-BE49-F238E27FC236}">
                  <a16:creationId xmlns:a16="http://schemas.microsoft.com/office/drawing/2014/main" id="{98435AB4-5C95-4609-87DA-A629ACD4C3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34000" y="1447800"/>
              <a:ext cx="762000" cy="381000"/>
            </a:xfrm>
            <a:prstGeom prst="roundRect">
              <a:avLst>
                <a:gd name="adj" fmla="val 16667"/>
              </a:avLst>
            </a:prstGeom>
            <a:grp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0478" tIns="44445" rIns="90478" bIns="44445" anchor="ctr"/>
            <a:lstStyle/>
            <a:p>
              <a:pPr indent="-228600" algn="ctr">
                <a:defRPr/>
              </a:pPr>
              <a:r>
                <a:rPr lang="en-US" sz="1600" b="0">
                  <a:latin typeface="Gill Sans Light"/>
                  <a:cs typeface="Gill Sans Light"/>
                </a:rPr>
                <a:t>NAND</a:t>
              </a:r>
            </a:p>
          </p:txBody>
        </p:sp>
        <p:sp>
          <p:nvSpPr>
            <p:cNvPr id="19" name="Rounded Rectangle 12">
              <a:extLst>
                <a:ext uri="{FF2B5EF4-FFF2-40B4-BE49-F238E27FC236}">
                  <a16:creationId xmlns:a16="http://schemas.microsoft.com/office/drawing/2014/main" id="{9A5DA7C4-D446-41A7-A824-922BB19775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86600" y="990600"/>
              <a:ext cx="762000" cy="381000"/>
            </a:xfrm>
            <a:prstGeom prst="roundRect">
              <a:avLst>
                <a:gd name="adj" fmla="val 16667"/>
              </a:avLst>
            </a:prstGeom>
            <a:grp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0478" tIns="44445" rIns="90478" bIns="44445" anchor="ctr"/>
            <a:lstStyle/>
            <a:p>
              <a:pPr indent="-228600" algn="ctr">
                <a:defRPr/>
              </a:pPr>
              <a:r>
                <a:rPr lang="en-US" sz="1600" b="0">
                  <a:latin typeface="Gill Sans Light"/>
                  <a:cs typeface="Gill Sans Light"/>
                </a:rPr>
                <a:t>NAND</a:t>
              </a:r>
            </a:p>
          </p:txBody>
        </p:sp>
        <p:sp>
          <p:nvSpPr>
            <p:cNvPr id="20" name="Rounded Rectangle 13">
              <a:extLst>
                <a:ext uri="{FF2B5EF4-FFF2-40B4-BE49-F238E27FC236}">
                  <a16:creationId xmlns:a16="http://schemas.microsoft.com/office/drawing/2014/main" id="{E9FAD24A-C125-4DB8-A6C8-CAD60F95C4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34200" y="1143000"/>
              <a:ext cx="762000" cy="381000"/>
            </a:xfrm>
            <a:prstGeom prst="roundRect">
              <a:avLst>
                <a:gd name="adj" fmla="val 16667"/>
              </a:avLst>
            </a:prstGeom>
            <a:grp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0478" tIns="44445" rIns="90478" bIns="44445" anchor="ctr"/>
            <a:lstStyle/>
            <a:p>
              <a:pPr indent="-228600" algn="ctr">
                <a:defRPr/>
              </a:pPr>
              <a:r>
                <a:rPr lang="en-US" sz="1600" b="0">
                  <a:latin typeface="Gill Sans Light"/>
                  <a:cs typeface="Gill Sans Light"/>
                </a:rPr>
                <a:t>NAND</a:t>
              </a:r>
            </a:p>
          </p:txBody>
        </p:sp>
        <p:sp>
          <p:nvSpPr>
            <p:cNvPr id="21" name="Rounded Rectangle 14">
              <a:extLst>
                <a:ext uri="{FF2B5EF4-FFF2-40B4-BE49-F238E27FC236}">
                  <a16:creationId xmlns:a16="http://schemas.microsoft.com/office/drawing/2014/main" id="{0E834E47-54EF-468D-B757-390EC03B0C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81800" y="1295400"/>
              <a:ext cx="762000" cy="381000"/>
            </a:xfrm>
            <a:prstGeom prst="roundRect">
              <a:avLst>
                <a:gd name="adj" fmla="val 16667"/>
              </a:avLst>
            </a:prstGeom>
            <a:grp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0478" tIns="44445" rIns="90478" bIns="44445" anchor="ctr"/>
            <a:lstStyle/>
            <a:p>
              <a:pPr indent="-228600" algn="ctr">
                <a:defRPr/>
              </a:pPr>
              <a:r>
                <a:rPr lang="en-US" sz="1600" b="0">
                  <a:latin typeface="Gill Sans Light"/>
                  <a:cs typeface="Gill Sans Light"/>
                </a:rPr>
                <a:t>NAND</a:t>
              </a:r>
            </a:p>
          </p:txBody>
        </p:sp>
        <p:sp>
          <p:nvSpPr>
            <p:cNvPr id="22" name="Rounded Rectangle 15">
              <a:extLst>
                <a:ext uri="{FF2B5EF4-FFF2-40B4-BE49-F238E27FC236}">
                  <a16:creationId xmlns:a16="http://schemas.microsoft.com/office/drawing/2014/main" id="{16A9D865-7154-4277-9674-EC9965539C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29400" y="1447800"/>
              <a:ext cx="762000" cy="381000"/>
            </a:xfrm>
            <a:prstGeom prst="roundRect">
              <a:avLst>
                <a:gd name="adj" fmla="val 16667"/>
              </a:avLst>
            </a:prstGeom>
            <a:grp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0478" tIns="44445" rIns="90478" bIns="44445" anchor="ctr"/>
            <a:lstStyle/>
            <a:p>
              <a:pPr indent="-228600" algn="ctr">
                <a:defRPr/>
              </a:pPr>
              <a:r>
                <a:rPr lang="en-US" sz="1600" b="0">
                  <a:latin typeface="Gill Sans Light"/>
                  <a:cs typeface="Gill Sans Light"/>
                </a:rPr>
                <a:t>NAND</a:t>
              </a:r>
            </a:p>
          </p:txBody>
        </p:sp>
        <p:cxnSp>
          <p:nvCxnSpPr>
            <p:cNvPr id="23" name="Straight Arrow Connector 17">
              <a:extLst>
                <a:ext uri="{FF2B5EF4-FFF2-40B4-BE49-F238E27FC236}">
                  <a16:creationId xmlns:a16="http://schemas.microsoft.com/office/drawing/2014/main" id="{E50E6AEE-7E33-4CB1-93CF-65E5428E33F7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5105400" y="2057400"/>
              <a:ext cx="3048000" cy="0"/>
            </a:xfrm>
            <a:prstGeom prst="straightConnector1">
              <a:avLst/>
            </a:prstGeom>
            <a:grpFill/>
            <a:ln w="38100">
              <a:solidFill>
                <a:schemeClr val="tx1"/>
              </a:solidFill>
              <a:round/>
              <a:headEnd/>
              <a:tailEnd type="arrow" w="med" len="med"/>
            </a:ln>
          </p:spPr>
        </p:cxnSp>
        <p:cxnSp>
          <p:nvCxnSpPr>
            <p:cNvPr id="24" name="Straight Connector 19">
              <a:extLst>
                <a:ext uri="{FF2B5EF4-FFF2-40B4-BE49-F238E27FC236}">
                  <a16:creationId xmlns:a16="http://schemas.microsoft.com/office/drawing/2014/main" id="{9DED1FC9-3BDF-4273-8951-C580FDF69BF7}"/>
                </a:ext>
              </a:extLst>
            </p:cNvPr>
            <p:cNvCxnSpPr>
              <a:cxnSpLocks noChangeShapeType="1"/>
              <a:stCxn id="18" idx="2"/>
            </p:cNvCxnSpPr>
            <p:nvPr/>
          </p:nvCxnSpPr>
          <p:spPr bwMode="auto">
            <a:xfrm>
              <a:off x="5715000" y="1828800"/>
              <a:ext cx="0" cy="228600"/>
            </a:xfrm>
            <a:prstGeom prst="line">
              <a:avLst/>
            </a:prstGeom>
            <a:grpFill/>
            <a:ln w="38100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5" name="Straight Connector 20">
              <a:extLst>
                <a:ext uri="{FF2B5EF4-FFF2-40B4-BE49-F238E27FC236}">
                  <a16:creationId xmlns:a16="http://schemas.microsoft.com/office/drawing/2014/main" id="{E12724B1-4575-4FB8-B49D-D30BB20DE1D4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5867400" y="1828800"/>
              <a:ext cx="0" cy="228600"/>
            </a:xfrm>
            <a:prstGeom prst="line">
              <a:avLst/>
            </a:prstGeom>
            <a:grpFill/>
            <a:ln w="38100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6" name="Straight Connector 21">
              <a:extLst>
                <a:ext uri="{FF2B5EF4-FFF2-40B4-BE49-F238E27FC236}">
                  <a16:creationId xmlns:a16="http://schemas.microsoft.com/office/drawing/2014/main" id="{D1676ADF-900C-4C39-A930-AAF61E560E8C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6019800" y="1828800"/>
              <a:ext cx="0" cy="228600"/>
            </a:xfrm>
            <a:prstGeom prst="line">
              <a:avLst/>
            </a:prstGeom>
            <a:grpFill/>
            <a:ln w="38100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7" name="Straight Connector 22">
              <a:extLst>
                <a:ext uri="{FF2B5EF4-FFF2-40B4-BE49-F238E27FC236}">
                  <a16:creationId xmlns:a16="http://schemas.microsoft.com/office/drawing/2014/main" id="{C184BF49-DDCB-4870-B496-AE16D0CA6315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6172200" y="1676400"/>
              <a:ext cx="0" cy="381000"/>
            </a:xfrm>
            <a:prstGeom prst="line">
              <a:avLst/>
            </a:prstGeom>
            <a:grpFill/>
            <a:ln w="38100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8" name="Straight Connector 25">
              <a:extLst>
                <a:ext uri="{FF2B5EF4-FFF2-40B4-BE49-F238E27FC236}">
                  <a16:creationId xmlns:a16="http://schemas.microsoft.com/office/drawing/2014/main" id="{FBC71268-2E6C-48E2-87AB-973575782FFD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7010400" y="1828800"/>
              <a:ext cx="0" cy="228600"/>
            </a:xfrm>
            <a:prstGeom prst="line">
              <a:avLst/>
            </a:prstGeom>
            <a:grpFill/>
            <a:ln w="38100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9" name="Straight Connector 26">
              <a:extLst>
                <a:ext uri="{FF2B5EF4-FFF2-40B4-BE49-F238E27FC236}">
                  <a16:creationId xmlns:a16="http://schemas.microsoft.com/office/drawing/2014/main" id="{E05C8452-7D5E-4322-91C6-79A120C7C73D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7162800" y="1828800"/>
              <a:ext cx="0" cy="228600"/>
            </a:xfrm>
            <a:prstGeom prst="line">
              <a:avLst/>
            </a:prstGeom>
            <a:grpFill/>
            <a:ln w="38100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30" name="Straight Connector 27">
              <a:extLst>
                <a:ext uri="{FF2B5EF4-FFF2-40B4-BE49-F238E27FC236}">
                  <a16:creationId xmlns:a16="http://schemas.microsoft.com/office/drawing/2014/main" id="{061E2B9D-E824-4395-9824-227BD5275D58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7315200" y="1828800"/>
              <a:ext cx="0" cy="228600"/>
            </a:xfrm>
            <a:prstGeom prst="line">
              <a:avLst/>
            </a:prstGeom>
            <a:grpFill/>
            <a:ln w="38100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31" name="Straight Connector 28">
              <a:extLst>
                <a:ext uri="{FF2B5EF4-FFF2-40B4-BE49-F238E27FC236}">
                  <a16:creationId xmlns:a16="http://schemas.microsoft.com/office/drawing/2014/main" id="{9113C646-FB80-4DDD-8BC4-5FA748490E94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7467600" y="1676400"/>
              <a:ext cx="0" cy="381000"/>
            </a:xfrm>
            <a:prstGeom prst="line">
              <a:avLst/>
            </a:prstGeom>
            <a:grpFill/>
            <a:ln w="38100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32" name="Group 46">
              <a:extLst>
                <a:ext uri="{FF2B5EF4-FFF2-40B4-BE49-F238E27FC236}">
                  <a16:creationId xmlns:a16="http://schemas.microsoft.com/office/drawing/2014/main" id="{36B69F0B-7F0E-403D-AAE1-90157E11A51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105400" y="2133600"/>
              <a:ext cx="3048000" cy="1066800"/>
              <a:chOff x="5105400" y="2133600"/>
              <a:chExt cx="3048000" cy="1066800"/>
            </a:xfrm>
            <a:grpFill/>
          </p:grpSpPr>
          <p:sp>
            <p:nvSpPr>
              <p:cNvPr id="70" name="Rounded Rectangle 29">
                <a:extLst>
                  <a:ext uri="{FF2B5EF4-FFF2-40B4-BE49-F238E27FC236}">
                    <a16:creationId xmlns:a16="http://schemas.microsoft.com/office/drawing/2014/main" id="{B0CA6866-AF4C-4E4E-B808-C0FDCBA378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91200" y="2133600"/>
                <a:ext cx="762000" cy="381000"/>
              </a:xfrm>
              <a:prstGeom prst="roundRect">
                <a:avLst>
                  <a:gd name="adj" fmla="val 16667"/>
                </a:avLst>
              </a:prstGeom>
              <a:grp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lIns="90478" tIns="44445" rIns="90478" bIns="44445" anchor="ctr"/>
              <a:lstStyle/>
              <a:p>
                <a:pPr indent="-228600" algn="ctr">
                  <a:defRPr/>
                </a:pPr>
                <a:r>
                  <a:rPr lang="en-US" sz="1600" b="0">
                    <a:latin typeface="Gill Sans Light"/>
                    <a:cs typeface="Gill Sans Light"/>
                  </a:rPr>
                  <a:t>NAND</a:t>
                </a:r>
              </a:p>
            </p:txBody>
          </p:sp>
          <p:sp>
            <p:nvSpPr>
              <p:cNvPr id="71" name="Rounded Rectangle 30">
                <a:extLst>
                  <a:ext uri="{FF2B5EF4-FFF2-40B4-BE49-F238E27FC236}">
                    <a16:creationId xmlns:a16="http://schemas.microsoft.com/office/drawing/2014/main" id="{541EB504-619D-4A45-8899-F0F8ED8EA8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38800" y="2286000"/>
                <a:ext cx="762000" cy="381000"/>
              </a:xfrm>
              <a:prstGeom prst="roundRect">
                <a:avLst>
                  <a:gd name="adj" fmla="val 16667"/>
                </a:avLst>
              </a:prstGeom>
              <a:grp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lIns="90478" tIns="44445" rIns="90478" bIns="44445" anchor="ctr"/>
              <a:lstStyle/>
              <a:p>
                <a:pPr indent="-228600" algn="ctr">
                  <a:defRPr/>
                </a:pPr>
                <a:r>
                  <a:rPr lang="en-US" sz="1600" b="0">
                    <a:latin typeface="Gill Sans Light"/>
                    <a:cs typeface="Gill Sans Light"/>
                  </a:rPr>
                  <a:t>NAND</a:t>
                </a:r>
              </a:p>
            </p:txBody>
          </p:sp>
          <p:sp>
            <p:nvSpPr>
              <p:cNvPr id="72" name="Rounded Rectangle 31">
                <a:extLst>
                  <a:ext uri="{FF2B5EF4-FFF2-40B4-BE49-F238E27FC236}">
                    <a16:creationId xmlns:a16="http://schemas.microsoft.com/office/drawing/2014/main" id="{1A191971-C218-4A76-8C28-40A43AD2D9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86400" y="2438400"/>
                <a:ext cx="762000" cy="381000"/>
              </a:xfrm>
              <a:prstGeom prst="roundRect">
                <a:avLst>
                  <a:gd name="adj" fmla="val 16667"/>
                </a:avLst>
              </a:prstGeom>
              <a:grp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lIns="90478" tIns="44445" rIns="90478" bIns="44445" anchor="ctr"/>
              <a:lstStyle/>
              <a:p>
                <a:pPr indent="-228600" algn="ctr">
                  <a:defRPr/>
                </a:pPr>
                <a:r>
                  <a:rPr lang="en-US" sz="1600" b="0">
                    <a:latin typeface="Gill Sans Light"/>
                    <a:cs typeface="Gill Sans Light"/>
                  </a:rPr>
                  <a:t>NAND</a:t>
                </a:r>
              </a:p>
            </p:txBody>
          </p:sp>
          <p:sp>
            <p:nvSpPr>
              <p:cNvPr id="73" name="Rounded Rectangle 32">
                <a:extLst>
                  <a:ext uri="{FF2B5EF4-FFF2-40B4-BE49-F238E27FC236}">
                    <a16:creationId xmlns:a16="http://schemas.microsoft.com/office/drawing/2014/main" id="{0549F7C9-AB6B-49D8-9300-F7AFEB6FBF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34000" y="2590800"/>
                <a:ext cx="762000" cy="381000"/>
              </a:xfrm>
              <a:prstGeom prst="roundRect">
                <a:avLst>
                  <a:gd name="adj" fmla="val 16667"/>
                </a:avLst>
              </a:prstGeom>
              <a:grp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lIns="90478" tIns="44445" rIns="90478" bIns="44445" anchor="ctr"/>
              <a:lstStyle/>
              <a:p>
                <a:pPr indent="-228600" algn="ctr">
                  <a:defRPr/>
                </a:pPr>
                <a:r>
                  <a:rPr lang="en-US" sz="1600" b="0">
                    <a:latin typeface="Gill Sans Light"/>
                    <a:cs typeface="Gill Sans Light"/>
                  </a:rPr>
                  <a:t>NAND</a:t>
                </a:r>
              </a:p>
            </p:txBody>
          </p:sp>
          <p:sp>
            <p:nvSpPr>
              <p:cNvPr id="74" name="Rounded Rectangle 33">
                <a:extLst>
                  <a:ext uri="{FF2B5EF4-FFF2-40B4-BE49-F238E27FC236}">
                    <a16:creationId xmlns:a16="http://schemas.microsoft.com/office/drawing/2014/main" id="{BBF05DDB-17E6-47CA-A4F6-F86BBBDEBD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86600" y="2133600"/>
                <a:ext cx="762000" cy="381000"/>
              </a:xfrm>
              <a:prstGeom prst="roundRect">
                <a:avLst>
                  <a:gd name="adj" fmla="val 16667"/>
                </a:avLst>
              </a:prstGeom>
              <a:grp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lIns="90478" tIns="44445" rIns="90478" bIns="44445" anchor="ctr"/>
              <a:lstStyle/>
              <a:p>
                <a:pPr indent="-228600" algn="ctr">
                  <a:defRPr/>
                </a:pPr>
                <a:r>
                  <a:rPr lang="en-US" sz="1600" b="0">
                    <a:latin typeface="Gill Sans Light"/>
                    <a:cs typeface="Gill Sans Light"/>
                  </a:rPr>
                  <a:t>NAND</a:t>
                </a:r>
              </a:p>
            </p:txBody>
          </p:sp>
          <p:sp>
            <p:nvSpPr>
              <p:cNvPr id="75" name="Rounded Rectangle 34">
                <a:extLst>
                  <a:ext uri="{FF2B5EF4-FFF2-40B4-BE49-F238E27FC236}">
                    <a16:creationId xmlns:a16="http://schemas.microsoft.com/office/drawing/2014/main" id="{7BA20E83-9599-4B67-811D-B7461A5571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34200" y="2286000"/>
                <a:ext cx="762000" cy="381000"/>
              </a:xfrm>
              <a:prstGeom prst="roundRect">
                <a:avLst>
                  <a:gd name="adj" fmla="val 16667"/>
                </a:avLst>
              </a:prstGeom>
              <a:grp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lIns="90478" tIns="44445" rIns="90478" bIns="44445" anchor="ctr"/>
              <a:lstStyle/>
              <a:p>
                <a:pPr indent="-228600" algn="ctr">
                  <a:defRPr/>
                </a:pPr>
                <a:r>
                  <a:rPr lang="en-US" sz="1600" b="0">
                    <a:latin typeface="Gill Sans Light"/>
                    <a:cs typeface="Gill Sans Light"/>
                  </a:rPr>
                  <a:t>NAND</a:t>
                </a:r>
              </a:p>
            </p:txBody>
          </p:sp>
          <p:sp>
            <p:nvSpPr>
              <p:cNvPr id="76" name="Rounded Rectangle 35">
                <a:extLst>
                  <a:ext uri="{FF2B5EF4-FFF2-40B4-BE49-F238E27FC236}">
                    <a16:creationId xmlns:a16="http://schemas.microsoft.com/office/drawing/2014/main" id="{2027033F-9FB0-41E0-AC4C-0258A1B54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81800" y="2438400"/>
                <a:ext cx="762000" cy="381000"/>
              </a:xfrm>
              <a:prstGeom prst="roundRect">
                <a:avLst>
                  <a:gd name="adj" fmla="val 16667"/>
                </a:avLst>
              </a:prstGeom>
              <a:grp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lIns="90478" tIns="44445" rIns="90478" bIns="44445" anchor="ctr"/>
              <a:lstStyle/>
              <a:p>
                <a:pPr indent="-228600" algn="ctr">
                  <a:defRPr/>
                </a:pPr>
                <a:r>
                  <a:rPr lang="en-US" sz="1600" b="0">
                    <a:latin typeface="Gill Sans Light"/>
                    <a:cs typeface="Gill Sans Light"/>
                  </a:rPr>
                  <a:t>NAND</a:t>
                </a:r>
              </a:p>
            </p:txBody>
          </p:sp>
          <p:sp>
            <p:nvSpPr>
              <p:cNvPr id="77" name="Rounded Rectangle 36">
                <a:extLst>
                  <a:ext uri="{FF2B5EF4-FFF2-40B4-BE49-F238E27FC236}">
                    <a16:creationId xmlns:a16="http://schemas.microsoft.com/office/drawing/2014/main" id="{3B9AEA74-E3BD-44DF-97DA-786D13FD74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29400" y="2590800"/>
                <a:ext cx="762000" cy="381000"/>
              </a:xfrm>
              <a:prstGeom prst="roundRect">
                <a:avLst>
                  <a:gd name="adj" fmla="val 16667"/>
                </a:avLst>
              </a:prstGeom>
              <a:grp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lIns="90478" tIns="44445" rIns="90478" bIns="44445" anchor="ctr"/>
              <a:lstStyle/>
              <a:p>
                <a:pPr indent="-228600" algn="ctr">
                  <a:defRPr/>
                </a:pPr>
                <a:r>
                  <a:rPr lang="en-US" sz="1600" b="0">
                    <a:latin typeface="Gill Sans Light"/>
                    <a:cs typeface="Gill Sans Light"/>
                  </a:rPr>
                  <a:t>NAND</a:t>
                </a:r>
              </a:p>
            </p:txBody>
          </p:sp>
          <p:cxnSp>
            <p:nvCxnSpPr>
              <p:cNvPr id="78" name="Straight Arrow Connector 37">
                <a:extLst>
                  <a:ext uri="{FF2B5EF4-FFF2-40B4-BE49-F238E27FC236}">
                    <a16:creationId xmlns:a16="http://schemas.microsoft.com/office/drawing/2014/main" id="{9E63A6DD-EEB2-471C-99AF-9A99AA65F650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5105400" y="3200400"/>
                <a:ext cx="3048000" cy="0"/>
              </a:xfrm>
              <a:prstGeom prst="straightConnector1">
                <a:avLst/>
              </a:prstGeom>
              <a:grpFill/>
              <a:ln w="38100">
                <a:solidFill>
                  <a:schemeClr val="tx1"/>
                </a:solidFill>
                <a:round/>
                <a:headEnd/>
                <a:tailEnd type="arrow" w="med" len="med"/>
              </a:ln>
            </p:spPr>
          </p:cxnSp>
          <p:cxnSp>
            <p:nvCxnSpPr>
              <p:cNvPr id="79" name="Straight Connector 38">
                <a:extLst>
                  <a:ext uri="{FF2B5EF4-FFF2-40B4-BE49-F238E27FC236}">
                    <a16:creationId xmlns:a16="http://schemas.microsoft.com/office/drawing/2014/main" id="{527464FB-FD46-44BA-9DED-90B40138D973}"/>
                  </a:ext>
                </a:extLst>
              </p:cNvPr>
              <p:cNvCxnSpPr>
                <a:cxnSpLocks noChangeShapeType="1"/>
                <a:stCxn id="73" idx="2"/>
              </p:cNvCxnSpPr>
              <p:nvPr/>
            </p:nvCxnSpPr>
            <p:spPr bwMode="auto">
              <a:xfrm>
                <a:off x="5715000" y="2971800"/>
                <a:ext cx="0" cy="228600"/>
              </a:xfrm>
              <a:prstGeom prst="line">
                <a:avLst/>
              </a:prstGeom>
              <a:grp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80" name="Straight Connector 39">
                <a:extLst>
                  <a:ext uri="{FF2B5EF4-FFF2-40B4-BE49-F238E27FC236}">
                    <a16:creationId xmlns:a16="http://schemas.microsoft.com/office/drawing/2014/main" id="{9CA31A2F-9F52-4B28-B8E3-69FEF107BAE9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5867400" y="2971800"/>
                <a:ext cx="0" cy="228600"/>
              </a:xfrm>
              <a:prstGeom prst="line">
                <a:avLst/>
              </a:prstGeom>
              <a:grp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81" name="Straight Connector 40">
                <a:extLst>
                  <a:ext uri="{FF2B5EF4-FFF2-40B4-BE49-F238E27FC236}">
                    <a16:creationId xmlns:a16="http://schemas.microsoft.com/office/drawing/2014/main" id="{5154912E-CF95-465E-9614-9DEB11C5C6C0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6019800" y="2971800"/>
                <a:ext cx="0" cy="228600"/>
              </a:xfrm>
              <a:prstGeom prst="line">
                <a:avLst/>
              </a:prstGeom>
              <a:grp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82" name="Straight Connector 41">
                <a:extLst>
                  <a:ext uri="{FF2B5EF4-FFF2-40B4-BE49-F238E27FC236}">
                    <a16:creationId xmlns:a16="http://schemas.microsoft.com/office/drawing/2014/main" id="{ABE583FE-6FFB-446C-959C-672FE9D27F6B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6172200" y="2819400"/>
                <a:ext cx="0" cy="381000"/>
              </a:xfrm>
              <a:prstGeom prst="line">
                <a:avLst/>
              </a:prstGeom>
              <a:grp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83" name="Straight Connector 42">
                <a:extLst>
                  <a:ext uri="{FF2B5EF4-FFF2-40B4-BE49-F238E27FC236}">
                    <a16:creationId xmlns:a16="http://schemas.microsoft.com/office/drawing/2014/main" id="{85AEE9C5-E6D1-4D60-BC3D-F38DDCEF6D81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7010400" y="2971800"/>
                <a:ext cx="0" cy="228600"/>
              </a:xfrm>
              <a:prstGeom prst="line">
                <a:avLst/>
              </a:prstGeom>
              <a:grp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84" name="Straight Connector 43">
                <a:extLst>
                  <a:ext uri="{FF2B5EF4-FFF2-40B4-BE49-F238E27FC236}">
                    <a16:creationId xmlns:a16="http://schemas.microsoft.com/office/drawing/2014/main" id="{31E48F6C-6026-4923-87F8-C59A537EEB4A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7162800" y="2971800"/>
                <a:ext cx="0" cy="228600"/>
              </a:xfrm>
              <a:prstGeom prst="line">
                <a:avLst/>
              </a:prstGeom>
              <a:grp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85" name="Straight Connector 44">
                <a:extLst>
                  <a:ext uri="{FF2B5EF4-FFF2-40B4-BE49-F238E27FC236}">
                    <a16:creationId xmlns:a16="http://schemas.microsoft.com/office/drawing/2014/main" id="{5F2758C3-53E6-4927-95D0-DB8B23685997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7315200" y="2971800"/>
                <a:ext cx="0" cy="228600"/>
              </a:xfrm>
              <a:prstGeom prst="line">
                <a:avLst/>
              </a:prstGeom>
              <a:grp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86" name="Straight Connector 45">
                <a:extLst>
                  <a:ext uri="{FF2B5EF4-FFF2-40B4-BE49-F238E27FC236}">
                    <a16:creationId xmlns:a16="http://schemas.microsoft.com/office/drawing/2014/main" id="{9B6747BF-26E7-415E-B5E6-7DC0272765F7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7467600" y="2819400"/>
                <a:ext cx="0" cy="381000"/>
              </a:xfrm>
              <a:prstGeom prst="line">
                <a:avLst/>
              </a:prstGeom>
              <a:grp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grpSp>
          <p:nvGrpSpPr>
            <p:cNvPr id="33" name="Group 47">
              <a:extLst>
                <a:ext uri="{FF2B5EF4-FFF2-40B4-BE49-F238E27FC236}">
                  <a16:creationId xmlns:a16="http://schemas.microsoft.com/office/drawing/2014/main" id="{D4B1669E-720B-4E83-A3E0-BA00A4D24C0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105400" y="3276600"/>
              <a:ext cx="3048000" cy="1066800"/>
              <a:chOff x="5105400" y="2133600"/>
              <a:chExt cx="3048000" cy="1066800"/>
            </a:xfrm>
            <a:grpFill/>
          </p:grpSpPr>
          <p:sp>
            <p:nvSpPr>
              <p:cNvPr id="53" name="Rounded Rectangle 48">
                <a:extLst>
                  <a:ext uri="{FF2B5EF4-FFF2-40B4-BE49-F238E27FC236}">
                    <a16:creationId xmlns:a16="http://schemas.microsoft.com/office/drawing/2014/main" id="{98EA5BCE-6261-409E-9260-74E0D094D9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91200" y="2133600"/>
                <a:ext cx="762000" cy="381000"/>
              </a:xfrm>
              <a:prstGeom prst="roundRect">
                <a:avLst>
                  <a:gd name="adj" fmla="val 16667"/>
                </a:avLst>
              </a:prstGeom>
              <a:grp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lIns="90478" tIns="44445" rIns="90478" bIns="44445" anchor="ctr"/>
              <a:lstStyle/>
              <a:p>
                <a:pPr indent="-228600" algn="ctr">
                  <a:defRPr/>
                </a:pPr>
                <a:r>
                  <a:rPr lang="en-US" sz="1600" b="0">
                    <a:latin typeface="Gill Sans Light"/>
                    <a:cs typeface="Gill Sans Light"/>
                  </a:rPr>
                  <a:t>NAND</a:t>
                </a:r>
              </a:p>
            </p:txBody>
          </p:sp>
          <p:sp>
            <p:nvSpPr>
              <p:cNvPr id="54" name="Rounded Rectangle 49">
                <a:extLst>
                  <a:ext uri="{FF2B5EF4-FFF2-40B4-BE49-F238E27FC236}">
                    <a16:creationId xmlns:a16="http://schemas.microsoft.com/office/drawing/2014/main" id="{C5BCF46D-8600-413E-95A5-0991E4B5E0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38800" y="2286000"/>
                <a:ext cx="762000" cy="381000"/>
              </a:xfrm>
              <a:prstGeom prst="roundRect">
                <a:avLst>
                  <a:gd name="adj" fmla="val 16667"/>
                </a:avLst>
              </a:prstGeom>
              <a:grp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lIns="90478" tIns="44445" rIns="90478" bIns="44445" anchor="ctr"/>
              <a:lstStyle/>
              <a:p>
                <a:pPr indent="-228600" algn="ctr">
                  <a:defRPr/>
                </a:pPr>
                <a:r>
                  <a:rPr lang="en-US" sz="1600" b="0">
                    <a:latin typeface="Gill Sans Light"/>
                    <a:cs typeface="Gill Sans Light"/>
                  </a:rPr>
                  <a:t>NAND</a:t>
                </a:r>
              </a:p>
            </p:txBody>
          </p:sp>
          <p:sp>
            <p:nvSpPr>
              <p:cNvPr id="55" name="Rounded Rectangle 50">
                <a:extLst>
                  <a:ext uri="{FF2B5EF4-FFF2-40B4-BE49-F238E27FC236}">
                    <a16:creationId xmlns:a16="http://schemas.microsoft.com/office/drawing/2014/main" id="{A645406D-6D93-4CB1-A876-A903E0DCE2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86400" y="2438400"/>
                <a:ext cx="762000" cy="381000"/>
              </a:xfrm>
              <a:prstGeom prst="roundRect">
                <a:avLst>
                  <a:gd name="adj" fmla="val 16667"/>
                </a:avLst>
              </a:prstGeom>
              <a:grp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lIns="90478" tIns="44445" rIns="90478" bIns="44445" anchor="ctr"/>
              <a:lstStyle/>
              <a:p>
                <a:pPr indent="-228600" algn="ctr">
                  <a:defRPr/>
                </a:pPr>
                <a:r>
                  <a:rPr lang="en-US" sz="1600" b="0">
                    <a:latin typeface="Gill Sans Light"/>
                    <a:cs typeface="Gill Sans Light"/>
                  </a:rPr>
                  <a:t>NAND</a:t>
                </a:r>
              </a:p>
            </p:txBody>
          </p:sp>
          <p:sp>
            <p:nvSpPr>
              <p:cNvPr id="56" name="Rounded Rectangle 51">
                <a:extLst>
                  <a:ext uri="{FF2B5EF4-FFF2-40B4-BE49-F238E27FC236}">
                    <a16:creationId xmlns:a16="http://schemas.microsoft.com/office/drawing/2014/main" id="{735048FC-94B1-42AF-96A5-50D41619B9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34000" y="2590800"/>
                <a:ext cx="762000" cy="381000"/>
              </a:xfrm>
              <a:prstGeom prst="roundRect">
                <a:avLst>
                  <a:gd name="adj" fmla="val 16667"/>
                </a:avLst>
              </a:prstGeom>
              <a:grp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lIns="90478" tIns="44445" rIns="90478" bIns="44445" anchor="ctr"/>
              <a:lstStyle/>
              <a:p>
                <a:pPr indent="-228600" algn="ctr">
                  <a:defRPr/>
                </a:pPr>
                <a:r>
                  <a:rPr lang="en-US" sz="1600" b="0">
                    <a:latin typeface="Gill Sans Light"/>
                    <a:cs typeface="Gill Sans Light"/>
                  </a:rPr>
                  <a:t>NAND</a:t>
                </a:r>
              </a:p>
            </p:txBody>
          </p:sp>
          <p:sp>
            <p:nvSpPr>
              <p:cNvPr id="57" name="Rounded Rectangle 52">
                <a:extLst>
                  <a:ext uri="{FF2B5EF4-FFF2-40B4-BE49-F238E27FC236}">
                    <a16:creationId xmlns:a16="http://schemas.microsoft.com/office/drawing/2014/main" id="{ABA26758-CF58-438F-B1DB-EFF0645D00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86600" y="2133600"/>
                <a:ext cx="762000" cy="381000"/>
              </a:xfrm>
              <a:prstGeom prst="roundRect">
                <a:avLst>
                  <a:gd name="adj" fmla="val 16667"/>
                </a:avLst>
              </a:prstGeom>
              <a:grp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lIns="90478" tIns="44445" rIns="90478" bIns="44445" anchor="ctr"/>
              <a:lstStyle/>
              <a:p>
                <a:pPr indent="-228600" algn="ctr">
                  <a:defRPr/>
                </a:pPr>
                <a:r>
                  <a:rPr lang="en-US" sz="1600" b="0">
                    <a:latin typeface="Gill Sans Light"/>
                    <a:cs typeface="Gill Sans Light"/>
                  </a:rPr>
                  <a:t>NAND</a:t>
                </a:r>
              </a:p>
            </p:txBody>
          </p:sp>
          <p:sp>
            <p:nvSpPr>
              <p:cNvPr id="58" name="Rounded Rectangle 53">
                <a:extLst>
                  <a:ext uri="{FF2B5EF4-FFF2-40B4-BE49-F238E27FC236}">
                    <a16:creationId xmlns:a16="http://schemas.microsoft.com/office/drawing/2014/main" id="{7869C8D0-4B9C-43D5-8670-633A8DED09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34200" y="2286000"/>
                <a:ext cx="762000" cy="381000"/>
              </a:xfrm>
              <a:prstGeom prst="roundRect">
                <a:avLst>
                  <a:gd name="adj" fmla="val 16667"/>
                </a:avLst>
              </a:prstGeom>
              <a:grp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lIns="90478" tIns="44445" rIns="90478" bIns="44445" anchor="ctr"/>
              <a:lstStyle/>
              <a:p>
                <a:pPr indent="-228600" algn="ctr">
                  <a:defRPr/>
                </a:pPr>
                <a:r>
                  <a:rPr lang="en-US" sz="1600" b="0">
                    <a:latin typeface="Gill Sans Light"/>
                    <a:cs typeface="Gill Sans Light"/>
                  </a:rPr>
                  <a:t>NAND</a:t>
                </a:r>
              </a:p>
            </p:txBody>
          </p:sp>
          <p:sp>
            <p:nvSpPr>
              <p:cNvPr id="59" name="Rounded Rectangle 54">
                <a:extLst>
                  <a:ext uri="{FF2B5EF4-FFF2-40B4-BE49-F238E27FC236}">
                    <a16:creationId xmlns:a16="http://schemas.microsoft.com/office/drawing/2014/main" id="{2FE9AF45-E95C-4308-8916-87CDC49B40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81800" y="2438400"/>
                <a:ext cx="762000" cy="381000"/>
              </a:xfrm>
              <a:prstGeom prst="roundRect">
                <a:avLst>
                  <a:gd name="adj" fmla="val 16667"/>
                </a:avLst>
              </a:prstGeom>
              <a:grp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lIns="90478" tIns="44445" rIns="90478" bIns="44445" anchor="ctr"/>
              <a:lstStyle/>
              <a:p>
                <a:pPr indent="-228600" algn="ctr">
                  <a:defRPr/>
                </a:pPr>
                <a:r>
                  <a:rPr lang="en-US" sz="1600" b="0" dirty="0">
                    <a:latin typeface="Gill Sans Light"/>
                    <a:cs typeface="Gill Sans Light"/>
                  </a:rPr>
                  <a:t>NAND</a:t>
                </a:r>
              </a:p>
            </p:txBody>
          </p:sp>
          <p:sp>
            <p:nvSpPr>
              <p:cNvPr id="60" name="Rounded Rectangle 55">
                <a:extLst>
                  <a:ext uri="{FF2B5EF4-FFF2-40B4-BE49-F238E27FC236}">
                    <a16:creationId xmlns:a16="http://schemas.microsoft.com/office/drawing/2014/main" id="{63B3D0BD-ED80-468C-AA9C-1E9EA78ECD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29400" y="2590800"/>
                <a:ext cx="762000" cy="381000"/>
              </a:xfrm>
              <a:prstGeom prst="roundRect">
                <a:avLst>
                  <a:gd name="adj" fmla="val 16667"/>
                </a:avLst>
              </a:prstGeom>
              <a:grp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lIns="90478" tIns="44445" rIns="90478" bIns="44445" anchor="ctr"/>
              <a:lstStyle/>
              <a:p>
                <a:pPr indent="-228600" algn="ctr">
                  <a:defRPr/>
                </a:pPr>
                <a:r>
                  <a:rPr lang="en-US" sz="1600" b="0">
                    <a:latin typeface="Gill Sans Light"/>
                    <a:cs typeface="Gill Sans Light"/>
                  </a:rPr>
                  <a:t>NAND</a:t>
                </a:r>
              </a:p>
            </p:txBody>
          </p:sp>
          <p:cxnSp>
            <p:nvCxnSpPr>
              <p:cNvPr id="61" name="Straight Arrow Connector 56">
                <a:extLst>
                  <a:ext uri="{FF2B5EF4-FFF2-40B4-BE49-F238E27FC236}">
                    <a16:creationId xmlns:a16="http://schemas.microsoft.com/office/drawing/2014/main" id="{93DEC234-EC10-4D76-9174-103B4941D44E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5105400" y="3200400"/>
                <a:ext cx="3048000" cy="0"/>
              </a:xfrm>
              <a:prstGeom prst="straightConnector1">
                <a:avLst/>
              </a:prstGeom>
              <a:grpFill/>
              <a:ln w="38100">
                <a:solidFill>
                  <a:schemeClr val="tx1"/>
                </a:solidFill>
                <a:round/>
                <a:headEnd/>
                <a:tailEnd type="arrow" w="med" len="med"/>
              </a:ln>
            </p:spPr>
          </p:cxnSp>
          <p:cxnSp>
            <p:nvCxnSpPr>
              <p:cNvPr id="62" name="Straight Connector 57">
                <a:extLst>
                  <a:ext uri="{FF2B5EF4-FFF2-40B4-BE49-F238E27FC236}">
                    <a16:creationId xmlns:a16="http://schemas.microsoft.com/office/drawing/2014/main" id="{5978820D-6B40-4828-A9AF-6FE77C50F64A}"/>
                  </a:ext>
                </a:extLst>
              </p:cNvPr>
              <p:cNvCxnSpPr>
                <a:cxnSpLocks noChangeShapeType="1"/>
                <a:stCxn id="56" idx="2"/>
              </p:cNvCxnSpPr>
              <p:nvPr/>
            </p:nvCxnSpPr>
            <p:spPr bwMode="auto">
              <a:xfrm>
                <a:off x="5715000" y="2971800"/>
                <a:ext cx="0" cy="228600"/>
              </a:xfrm>
              <a:prstGeom prst="line">
                <a:avLst/>
              </a:prstGeom>
              <a:grp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63" name="Straight Connector 58">
                <a:extLst>
                  <a:ext uri="{FF2B5EF4-FFF2-40B4-BE49-F238E27FC236}">
                    <a16:creationId xmlns:a16="http://schemas.microsoft.com/office/drawing/2014/main" id="{B17BF643-0A63-4F5D-82D3-3D2A567AD83E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5867400" y="2971800"/>
                <a:ext cx="0" cy="228600"/>
              </a:xfrm>
              <a:prstGeom prst="line">
                <a:avLst/>
              </a:prstGeom>
              <a:grp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64" name="Straight Connector 59">
                <a:extLst>
                  <a:ext uri="{FF2B5EF4-FFF2-40B4-BE49-F238E27FC236}">
                    <a16:creationId xmlns:a16="http://schemas.microsoft.com/office/drawing/2014/main" id="{CD96B2E0-4E68-4EF5-870F-DA8C6DAD51CD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6019800" y="2971800"/>
                <a:ext cx="0" cy="228600"/>
              </a:xfrm>
              <a:prstGeom prst="line">
                <a:avLst/>
              </a:prstGeom>
              <a:grp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65" name="Straight Connector 60">
                <a:extLst>
                  <a:ext uri="{FF2B5EF4-FFF2-40B4-BE49-F238E27FC236}">
                    <a16:creationId xmlns:a16="http://schemas.microsoft.com/office/drawing/2014/main" id="{364C2B9A-96AE-4499-9036-2407C5A41C29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6172200" y="2819400"/>
                <a:ext cx="0" cy="381000"/>
              </a:xfrm>
              <a:prstGeom prst="line">
                <a:avLst/>
              </a:prstGeom>
              <a:grp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66" name="Straight Connector 61">
                <a:extLst>
                  <a:ext uri="{FF2B5EF4-FFF2-40B4-BE49-F238E27FC236}">
                    <a16:creationId xmlns:a16="http://schemas.microsoft.com/office/drawing/2014/main" id="{2B6DC420-DDEE-493A-9893-E9913A253FC1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7010400" y="2971800"/>
                <a:ext cx="0" cy="228600"/>
              </a:xfrm>
              <a:prstGeom prst="line">
                <a:avLst/>
              </a:prstGeom>
              <a:grp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67" name="Straight Connector 62">
                <a:extLst>
                  <a:ext uri="{FF2B5EF4-FFF2-40B4-BE49-F238E27FC236}">
                    <a16:creationId xmlns:a16="http://schemas.microsoft.com/office/drawing/2014/main" id="{463E91C3-62F5-4943-B400-F1E5F84DF72F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7162800" y="2971800"/>
                <a:ext cx="0" cy="228600"/>
              </a:xfrm>
              <a:prstGeom prst="line">
                <a:avLst/>
              </a:prstGeom>
              <a:grp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68" name="Straight Connector 63">
                <a:extLst>
                  <a:ext uri="{FF2B5EF4-FFF2-40B4-BE49-F238E27FC236}">
                    <a16:creationId xmlns:a16="http://schemas.microsoft.com/office/drawing/2014/main" id="{784BDF46-D760-46CD-8DC8-4E41A50F9A26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7315200" y="2971800"/>
                <a:ext cx="0" cy="228600"/>
              </a:xfrm>
              <a:prstGeom prst="line">
                <a:avLst/>
              </a:prstGeom>
              <a:grp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69" name="Straight Connector 64">
                <a:extLst>
                  <a:ext uri="{FF2B5EF4-FFF2-40B4-BE49-F238E27FC236}">
                    <a16:creationId xmlns:a16="http://schemas.microsoft.com/office/drawing/2014/main" id="{2568F761-4159-4FF8-B599-8DA8B008B85E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7467600" y="2819400"/>
                <a:ext cx="0" cy="381000"/>
              </a:xfrm>
              <a:prstGeom prst="line">
                <a:avLst/>
              </a:prstGeom>
              <a:grp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grpSp>
          <p:nvGrpSpPr>
            <p:cNvPr id="34" name="Group 65">
              <a:extLst>
                <a:ext uri="{FF2B5EF4-FFF2-40B4-BE49-F238E27FC236}">
                  <a16:creationId xmlns:a16="http://schemas.microsoft.com/office/drawing/2014/main" id="{A7C1D672-AFC3-46D2-9A18-D2546081B0E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105400" y="4419600"/>
              <a:ext cx="3048000" cy="1066800"/>
              <a:chOff x="5105400" y="2133600"/>
              <a:chExt cx="3048000" cy="1066800"/>
            </a:xfrm>
            <a:grpFill/>
          </p:grpSpPr>
          <p:sp>
            <p:nvSpPr>
              <p:cNvPr id="36" name="Rounded Rectangle 66">
                <a:extLst>
                  <a:ext uri="{FF2B5EF4-FFF2-40B4-BE49-F238E27FC236}">
                    <a16:creationId xmlns:a16="http://schemas.microsoft.com/office/drawing/2014/main" id="{82519A49-7CF2-497A-A7E6-7386DECC17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91200" y="2133600"/>
                <a:ext cx="762000" cy="381000"/>
              </a:xfrm>
              <a:prstGeom prst="roundRect">
                <a:avLst>
                  <a:gd name="adj" fmla="val 16667"/>
                </a:avLst>
              </a:prstGeom>
              <a:grp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lIns="90478" tIns="44445" rIns="90478" bIns="44445" anchor="ctr"/>
              <a:lstStyle/>
              <a:p>
                <a:pPr indent="-228600" algn="ctr">
                  <a:defRPr/>
                </a:pPr>
                <a:r>
                  <a:rPr lang="en-US" sz="1600" b="0">
                    <a:latin typeface="Gill Sans Light"/>
                    <a:cs typeface="Gill Sans Light"/>
                  </a:rPr>
                  <a:t>NAND</a:t>
                </a:r>
              </a:p>
            </p:txBody>
          </p:sp>
          <p:sp>
            <p:nvSpPr>
              <p:cNvPr id="37" name="Rounded Rectangle 67">
                <a:extLst>
                  <a:ext uri="{FF2B5EF4-FFF2-40B4-BE49-F238E27FC236}">
                    <a16:creationId xmlns:a16="http://schemas.microsoft.com/office/drawing/2014/main" id="{13E19F10-A83D-4F31-A50F-266E98D978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38800" y="2286000"/>
                <a:ext cx="762000" cy="381000"/>
              </a:xfrm>
              <a:prstGeom prst="roundRect">
                <a:avLst>
                  <a:gd name="adj" fmla="val 16667"/>
                </a:avLst>
              </a:prstGeom>
              <a:grp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lIns="90478" tIns="44445" rIns="90478" bIns="44445" anchor="ctr"/>
              <a:lstStyle/>
              <a:p>
                <a:pPr indent="-228600" algn="ctr">
                  <a:defRPr/>
                </a:pPr>
                <a:r>
                  <a:rPr lang="en-US" sz="1600" b="0">
                    <a:latin typeface="Gill Sans Light"/>
                    <a:cs typeface="Gill Sans Light"/>
                  </a:rPr>
                  <a:t>NAND</a:t>
                </a:r>
              </a:p>
            </p:txBody>
          </p:sp>
          <p:sp>
            <p:nvSpPr>
              <p:cNvPr id="38" name="Rounded Rectangle 68">
                <a:extLst>
                  <a:ext uri="{FF2B5EF4-FFF2-40B4-BE49-F238E27FC236}">
                    <a16:creationId xmlns:a16="http://schemas.microsoft.com/office/drawing/2014/main" id="{0995ED2A-7619-457B-97E3-4063AABCF2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86400" y="2438400"/>
                <a:ext cx="762000" cy="381000"/>
              </a:xfrm>
              <a:prstGeom prst="roundRect">
                <a:avLst>
                  <a:gd name="adj" fmla="val 16667"/>
                </a:avLst>
              </a:prstGeom>
              <a:grp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lIns="90478" tIns="44445" rIns="90478" bIns="44445" anchor="ctr"/>
              <a:lstStyle/>
              <a:p>
                <a:pPr indent="-228600" algn="ctr">
                  <a:defRPr/>
                </a:pPr>
                <a:r>
                  <a:rPr lang="en-US" sz="1600" b="0">
                    <a:latin typeface="Gill Sans Light"/>
                    <a:cs typeface="Gill Sans Light"/>
                  </a:rPr>
                  <a:t>NAND</a:t>
                </a:r>
              </a:p>
            </p:txBody>
          </p:sp>
          <p:sp>
            <p:nvSpPr>
              <p:cNvPr id="39" name="Rounded Rectangle 69">
                <a:extLst>
                  <a:ext uri="{FF2B5EF4-FFF2-40B4-BE49-F238E27FC236}">
                    <a16:creationId xmlns:a16="http://schemas.microsoft.com/office/drawing/2014/main" id="{9B0E2859-0D76-40F0-8D9C-C544973E1C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34000" y="2590800"/>
                <a:ext cx="762000" cy="381000"/>
              </a:xfrm>
              <a:prstGeom prst="roundRect">
                <a:avLst>
                  <a:gd name="adj" fmla="val 16667"/>
                </a:avLst>
              </a:prstGeom>
              <a:grp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lIns="90478" tIns="44445" rIns="90478" bIns="44445" anchor="ctr"/>
              <a:lstStyle/>
              <a:p>
                <a:pPr indent="-228600" algn="ctr">
                  <a:defRPr/>
                </a:pPr>
                <a:r>
                  <a:rPr lang="en-US" sz="1600" b="0">
                    <a:latin typeface="Gill Sans Light"/>
                    <a:cs typeface="Gill Sans Light"/>
                  </a:rPr>
                  <a:t>NAND</a:t>
                </a:r>
              </a:p>
            </p:txBody>
          </p:sp>
          <p:sp>
            <p:nvSpPr>
              <p:cNvPr id="40" name="Rounded Rectangle 70">
                <a:extLst>
                  <a:ext uri="{FF2B5EF4-FFF2-40B4-BE49-F238E27FC236}">
                    <a16:creationId xmlns:a16="http://schemas.microsoft.com/office/drawing/2014/main" id="{0AEEBC3D-A2BF-4439-A30F-A18EC986AC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86600" y="2133600"/>
                <a:ext cx="762000" cy="381000"/>
              </a:xfrm>
              <a:prstGeom prst="roundRect">
                <a:avLst>
                  <a:gd name="adj" fmla="val 16667"/>
                </a:avLst>
              </a:prstGeom>
              <a:grp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lIns="90478" tIns="44445" rIns="90478" bIns="44445" anchor="ctr"/>
              <a:lstStyle/>
              <a:p>
                <a:pPr indent="-228600" algn="ctr">
                  <a:defRPr/>
                </a:pPr>
                <a:r>
                  <a:rPr lang="en-US" sz="1600" b="0">
                    <a:latin typeface="Gill Sans Light"/>
                    <a:cs typeface="Gill Sans Light"/>
                  </a:rPr>
                  <a:t>NAND</a:t>
                </a:r>
              </a:p>
            </p:txBody>
          </p:sp>
          <p:sp>
            <p:nvSpPr>
              <p:cNvPr id="41" name="Rounded Rectangle 71">
                <a:extLst>
                  <a:ext uri="{FF2B5EF4-FFF2-40B4-BE49-F238E27FC236}">
                    <a16:creationId xmlns:a16="http://schemas.microsoft.com/office/drawing/2014/main" id="{994A6510-DDD5-423C-B749-7A47A2C8CF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34200" y="2286000"/>
                <a:ext cx="762000" cy="381000"/>
              </a:xfrm>
              <a:prstGeom prst="roundRect">
                <a:avLst>
                  <a:gd name="adj" fmla="val 16667"/>
                </a:avLst>
              </a:prstGeom>
              <a:grp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lIns="90478" tIns="44445" rIns="90478" bIns="44445" anchor="ctr"/>
              <a:lstStyle/>
              <a:p>
                <a:pPr indent="-228600" algn="ctr">
                  <a:defRPr/>
                </a:pPr>
                <a:r>
                  <a:rPr lang="en-US" sz="1600" b="0">
                    <a:latin typeface="Gill Sans Light"/>
                    <a:cs typeface="Gill Sans Light"/>
                  </a:rPr>
                  <a:t>NAND</a:t>
                </a:r>
              </a:p>
            </p:txBody>
          </p:sp>
          <p:sp>
            <p:nvSpPr>
              <p:cNvPr id="42" name="Rounded Rectangle 72">
                <a:extLst>
                  <a:ext uri="{FF2B5EF4-FFF2-40B4-BE49-F238E27FC236}">
                    <a16:creationId xmlns:a16="http://schemas.microsoft.com/office/drawing/2014/main" id="{EE441558-8B6E-42CE-B28B-3819B65B59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81800" y="2438400"/>
                <a:ext cx="762000" cy="381000"/>
              </a:xfrm>
              <a:prstGeom prst="roundRect">
                <a:avLst>
                  <a:gd name="adj" fmla="val 16667"/>
                </a:avLst>
              </a:prstGeom>
              <a:grp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lIns="90478" tIns="44445" rIns="90478" bIns="44445" anchor="ctr"/>
              <a:lstStyle/>
              <a:p>
                <a:pPr indent="-228600" algn="ctr">
                  <a:defRPr/>
                </a:pPr>
                <a:r>
                  <a:rPr lang="en-US" sz="1600" b="0">
                    <a:latin typeface="Gill Sans Light"/>
                    <a:cs typeface="Gill Sans Light"/>
                  </a:rPr>
                  <a:t>NAND</a:t>
                </a:r>
              </a:p>
            </p:txBody>
          </p:sp>
          <p:sp>
            <p:nvSpPr>
              <p:cNvPr id="43" name="Rounded Rectangle 73">
                <a:extLst>
                  <a:ext uri="{FF2B5EF4-FFF2-40B4-BE49-F238E27FC236}">
                    <a16:creationId xmlns:a16="http://schemas.microsoft.com/office/drawing/2014/main" id="{54112649-38FD-46C1-946F-8DC8CBAAB7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29400" y="2590800"/>
                <a:ext cx="762000" cy="381000"/>
              </a:xfrm>
              <a:prstGeom prst="roundRect">
                <a:avLst>
                  <a:gd name="adj" fmla="val 16667"/>
                </a:avLst>
              </a:prstGeom>
              <a:grp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lIns="90478" tIns="44445" rIns="90478" bIns="44445" anchor="ctr"/>
              <a:lstStyle/>
              <a:p>
                <a:pPr indent="-228600" algn="ctr">
                  <a:defRPr/>
                </a:pPr>
                <a:r>
                  <a:rPr lang="en-US" sz="1600" b="0">
                    <a:latin typeface="Gill Sans Light"/>
                    <a:cs typeface="Gill Sans Light"/>
                  </a:rPr>
                  <a:t>NAND</a:t>
                </a:r>
              </a:p>
            </p:txBody>
          </p:sp>
          <p:cxnSp>
            <p:nvCxnSpPr>
              <p:cNvPr id="44" name="Straight Arrow Connector 74">
                <a:extLst>
                  <a:ext uri="{FF2B5EF4-FFF2-40B4-BE49-F238E27FC236}">
                    <a16:creationId xmlns:a16="http://schemas.microsoft.com/office/drawing/2014/main" id="{4A1A0A2C-7169-4475-A6F1-4EE0DA43B861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5105400" y="3200400"/>
                <a:ext cx="3048000" cy="0"/>
              </a:xfrm>
              <a:prstGeom prst="straightConnector1">
                <a:avLst/>
              </a:prstGeom>
              <a:grpFill/>
              <a:ln w="38100">
                <a:solidFill>
                  <a:schemeClr val="tx1"/>
                </a:solidFill>
                <a:round/>
                <a:headEnd/>
                <a:tailEnd type="arrow" w="med" len="med"/>
              </a:ln>
            </p:spPr>
          </p:cxnSp>
          <p:cxnSp>
            <p:nvCxnSpPr>
              <p:cNvPr id="45" name="Straight Connector 75">
                <a:extLst>
                  <a:ext uri="{FF2B5EF4-FFF2-40B4-BE49-F238E27FC236}">
                    <a16:creationId xmlns:a16="http://schemas.microsoft.com/office/drawing/2014/main" id="{7880A66D-861E-45B0-A189-6D1CA107BD5E}"/>
                  </a:ext>
                </a:extLst>
              </p:cNvPr>
              <p:cNvCxnSpPr>
                <a:cxnSpLocks noChangeShapeType="1"/>
                <a:stCxn id="39" idx="2"/>
              </p:cNvCxnSpPr>
              <p:nvPr/>
            </p:nvCxnSpPr>
            <p:spPr bwMode="auto">
              <a:xfrm>
                <a:off x="5715000" y="2971800"/>
                <a:ext cx="0" cy="228600"/>
              </a:xfrm>
              <a:prstGeom prst="line">
                <a:avLst/>
              </a:prstGeom>
              <a:grp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46" name="Straight Connector 76">
                <a:extLst>
                  <a:ext uri="{FF2B5EF4-FFF2-40B4-BE49-F238E27FC236}">
                    <a16:creationId xmlns:a16="http://schemas.microsoft.com/office/drawing/2014/main" id="{4CDF4A39-BA8C-43C4-B069-1671458B3A74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5867400" y="2971800"/>
                <a:ext cx="0" cy="228600"/>
              </a:xfrm>
              <a:prstGeom prst="line">
                <a:avLst/>
              </a:prstGeom>
              <a:grp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47" name="Straight Connector 77">
                <a:extLst>
                  <a:ext uri="{FF2B5EF4-FFF2-40B4-BE49-F238E27FC236}">
                    <a16:creationId xmlns:a16="http://schemas.microsoft.com/office/drawing/2014/main" id="{F5508529-B8E4-4548-9ED5-653764B91F4A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6019800" y="2971800"/>
                <a:ext cx="0" cy="228600"/>
              </a:xfrm>
              <a:prstGeom prst="line">
                <a:avLst/>
              </a:prstGeom>
              <a:grp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48" name="Straight Connector 78">
                <a:extLst>
                  <a:ext uri="{FF2B5EF4-FFF2-40B4-BE49-F238E27FC236}">
                    <a16:creationId xmlns:a16="http://schemas.microsoft.com/office/drawing/2014/main" id="{F1851F5D-6BAF-42F9-B5C1-D750AF527972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6172200" y="2819400"/>
                <a:ext cx="0" cy="381000"/>
              </a:xfrm>
              <a:prstGeom prst="line">
                <a:avLst/>
              </a:prstGeom>
              <a:grp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49" name="Straight Connector 79">
                <a:extLst>
                  <a:ext uri="{FF2B5EF4-FFF2-40B4-BE49-F238E27FC236}">
                    <a16:creationId xmlns:a16="http://schemas.microsoft.com/office/drawing/2014/main" id="{CBAAD574-1165-4C75-85A0-4F36CD5A54F4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7010400" y="2971800"/>
                <a:ext cx="0" cy="228600"/>
              </a:xfrm>
              <a:prstGeom prst="line">
                <a:avLst/>
              </a:prstGeom>
              <a:grp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50" name="Straight Connector 80">
                <a:extLst>
                  <a:ext uri="{FF2B5EF4-FFF2-40B4-BE49-F238E27FC236}">
                    <a16:creationId xmlns:a16="http://schemas.microsoft.com/office/drawing/2014/main" id="{D708CC4A-8F99-460B-B2E2-A2B8E7AA42DA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7162800" y="2971800"/>
                <a:ext cx="0" cy="228600"/>
              </a:xfrm>
              <a:prstGeom prst="line">
                <a:avLst/>
              </a:prstGeom>
              <a:grp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51" name="Straight Connector 81">
                <a:extLst>
                  <a:ext uri="{FF2B5EF4-FFF2-40B4-BE49-F238E27FC236}">
                    <a16:creationId xmlns:a16="http://schemas.microsoft.com/office/drawing/2014/main" id="{C72EA69C-A859-4BAD-8115-53835F06012E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7315200" y="2971800"/>
                <a:ext cx="0" cy="228600"/>
              </a:xfrm>
              <a:prstGeom prst="line">
                <a:avLst/>
              </a:prstGeom>
              <a:grp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52" name="Straight Connector 82">
                <a:extLst>
                  <a:ext uri="{FF2B5EF4-FFF2-40B4-BE49-F238E27FC236}">
                    <a16:creationId xmlns:a16="http://schemas.microsoft.com/office/drawing/2014/main" id="{BF85A613-A15A-412D-97EB-395C1729E851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7467600" y="2819400"/>
                <a:ext cx="0" cy="381000"/>
              </a:xfrm>
              <a:prstGeom prst="line">
                <a:avLst/>
              </a:prstGeom>
              <a:grp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cxnSp>
          <p:nvCxnSpPr>
            <p:cNvPr id="35" name="Straight Connector 93">
              <a:extLst>
                <a:ext uri="{FF2B5EF4-FFF2-40B4-BE49-F238E27FC236}">
                  <a16:creationId xmlns:a16="http://schemas.microsoft.com/office/drawing/2014/main" id="{94058D90-7063-419D-929A-8CFC4F847045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5105400" y="2057400"/>
              <a:ext cx="0" cy="3429000"/>
            </a:xfrm>
            <a:prstGeom prst="line">
              <a:avLst/>
            </a:prstGeom>
            <a:grpFill/>
            <a:ln w="38100">
              <a:solidFill>
                <a:schemeClr val="tx1"/>
              </a:solidFill>
              <a:round/>
              <a:headEnd/>
              <a:tailEnd/>
            </a:ln>
          </p:spPr>
        </p:cxnSp>
      </p:grpSp>
      <p:cxnSp>
        <p:nvCxnSpPr>
          <p:cNvPr id="87" name="Straight Arrow Connector 97">
            <a:extLst>
              <a:ext uri="{FF2B5EF4-FFF2-40B4-BE49-F238E27FC236}">
                <a16:creationId xmlns:a16="http://schemas.microsoft.com/office/drawing/2014/main" id="{2E767D66-3321-4DE4-AE2D-7EAA851E4559}"/>
              </a:ext>
            </a:extLst>
          </p:cNvPr>
          <p:cNvCxnSpPr>
            <a:cxnSpLocks noChangeShapeType="1"/>
            <a:stCxn id="9" idx="3"/>
          </p:cNvCxnSpPr>
          <p:nvPr/>
        </p:nvCxnSpPr>
        <p:spPr bwMode="auto">
          <a:xfrm>
            <a:off x="7772400" y="1828800"/>
            <a:ext cx="838200" cy="121920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 type="arrow" w="med" len="med"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88" name="TextBox 99">
            <a:extLst>
              <a:ext uri="{FF2B5EF4-FFF2-40B4-BE49-F238E27FC236}">
                <a16:creationId xmlns:a16="http://schemas.microsoft.com/office/drawing/2014/main" id="{D2D90A51-9FCF-48F6-A577-5CA1C29BE7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20735" y="1862138"/>
            <a:ext cx="68794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b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2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 eaLnBrk="0" hangingPunct="0">
              <a:defRPr sz="22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 eaLnBrk="0" hangingPunct="0">
              <a:defRPr sz="22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 eaLnBrk="0" hangingPunct="0">
              <a:defRPr sz="22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600" b="0">
                <a:latin typeface="Gill Sans Light"/>
                <a:cs typeface="Gill Sans Light"/>
              </a:rPr>
              <a:t>SATA</a:t>
            </a:r>
          </a:p>
        </p:txBody>
      </p:sp>
    </p:spTree>
    <p:extLst>
      <p:ext uri="{BB962C8B-B14F-4D97-AF65-F5344CB8AC3E}">
        <p14:creationId xmlns:p14="http://schemas.microsoft.com/office/powerpoint/2010/main" val="207859551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AE162-1899-4EB6-927E-44B20987C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SSD Architecture – Writes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42C215-9EC1-464F-BAAB-134D0FC726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838200"/>
            <a:ext cx="6324600" cy="5181600"/>
          </a:xfrm>
        </p:spPr>
        <p:txBody>
          <a:bodyPr/>
          <a:lstStyle/>
          <a:p>
            <a:r>
              <a:rPr lang="en-US" dirty="0" smtClean="0"/>
              <a:t>Writing data is complex! (~200μs – 1.7ms)</a:t>
            </a:r>
          </a:p>
          <a:p>
            <a:pPr lvl="1"/>
            <a:r>
              <a:rPr lang="en-US" dirty="0" smtClean="0"/>
              <a:t>Can only write empty pages in a block</a:t>
            </a:r>
          </a:p>
          <a:p>
            <a:pPr lvl="1"/>
            <a:r>
              <a:rPr lang="en-US" dirty="0" smtClean="0"/>
              <a:t>Erasing a block takes ~1.5ms</a:t>
            </a:r>
          </a:p>
          <a:p>
            <a:pPr lvl="1"/>
            <a:r>
              <a:rPr lang="en-US" dirty="0" smtClean="0"/>
              <a:t>Controller maintains pool of empty blocks by coalescing used pages (read, erase, write), also reserves some % of capacity</a:t>
            </a:r>
          </a:p>
          <a:p>
            <a:r>
              <a:rPr lang="en-US" dirty="0" smtClean="0"/>
              <a:t>Rule of thumb: writes 10x reads, erasure 10x writes</a:t>
            </a:r>
            <a:endParaRPr lang="en-US" dirty="0"/>
          </a:p>
        </p:txBody>
      </p:sp>
      <p:pic>
        <p:nvPicPr>
          <p:cNvPr id="7" name="Picture 3">
            <a:extLst>
              <a:ext uri="{FF2B5EF4-FFF2-40B4-BE49-F238E27FC236}">
                <a16:creationId xmlns:a16="http://schemas.microsoft.com/office/drawing/2014/main" id="{82C50EA7-561E-459F-BE0A-8C2A8790F1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5490" y="1870075"/>
            <a:ext cx="4797669" cy="29155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6">
            <a:extLst>
              <a:ext uri="{FF2B5EF4-FFF2-40B4-BE49-F238E27FC236}">
                <a16:creationId xmlns:a16="http://schemas.microsoft.com/office/drawing/2014/main" id="{8D9D6139-998F-48F9-A417-10F187D041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05246" y="4724400"/>
            <a:ext cx="458978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b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2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 eaLnBrk="0" hangingPunct="0">
              <a:defRPr sz="22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 eaLnBrk="0" hangingPunct="0">
              <a:defRPr sz="22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 eaLnBrk="0" hangingPunct="0">
              <a:defRPr sz="22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b="0">
                <a:latin typeface="+mn-lt"/>
                <a:cs typeface="Helvetica" charset="0"/>
                <a:hlinkClick r:id="rId3"/>
              </a:rPr>
              <a:t>https://en.wikipedia.org/wiki/Solid-state_drive</a:t>
            </a:r>
            <a:endParaRPr lang="en-US" sz="1800" b="0">
              <a:latin typeface="+mn-lt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581837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F3B65A-F1A3-4191-8F99-790F7321F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SSD Architecture – Writes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246621-DD36-43C6-9F6D-222F093D05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2800" y="914400"/>
            <a:ext cx="10693400" cy="5105400"/>
          </a:xfrm>
        </p:spPr>
        <p:txBody>
          <a:bodyPr/>
          <a:lstStyle/>
          <a:p>
            <a:r>
              <a:rPr lang="en-US" dirty="0"/>
              <a:t>SSDs provide same interface as HDDs to OS – read and write chunk (4KB) at a time</a:t>
            </a:r>
          </a:p>
          <a:p>
            <a:r>
              <a:rPr lang="en-US" dirty="0"/>
              <a:t>But can only overwrite data 256KB at a time!</a:t>
            </a:r>
          </a:p>
          <a:p>
            <a:r>
              <a:rPr lang="en-US" dirty="0"/>
              <a:t>Why not just erase and rewrite new version of entire 256KB block?</a:t>
            </a:r>
          </a:p>
          <a:p>
            <a:pPr lvl="1"/>
            <a:r>
              <a:rPr lang="en-US" dirty="0"/>
              <a:t>Erasure is very slow (milliseconds)</a:t>
            </a:r>
          </a:p>
          <a:p>
            <a:pPr lvl="1"/>
            <a:r>
              <a:rPr lang="en-US" dirty="0"/>
              <a:t>Each block has a finite lifetime, can only be erased and rewritten about 10K times</a:t>
            </a:r>
          </a:p>
          <a:p>
            <a:pPr lvl="1"/>
            <a:r>
              <a:rPr lang="en-US" dirty="0"/>
              <a:t>Heavily used blocks likely to wear out quickly</a:t>
            </a:r>
          </a:p>
        </p:txBody>
      </p:sp>
    </p:spTree>
    <p:extLst>
      <p:ext uri="{BB962C8B-B14F-4D97-AF65-F5344CB8AC3E}">
        <p14:creationId xmlns:p14="http://schemas.microsoft.com/office/powerpoint/2010/main" val="222775754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8A3EB-894D-4D18-959F-C0A473199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– Two Systems Principles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7AA833-F945-4F2F-A85C-ABE0CDBDCD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Layer of Indirection</a:t>
            </a:r>
          </a:p>
          <a:p>
            <a:pPr lvl="1"/>
            <a:r>
              <a:rPr lang="en-US" dirty="0"/>
              <a:t>Maintain a </a:t>
            </a:r>
            <a:r>
              <a:rPr lang="en-US" i="1" dirty="0"/>
              <a:t>Flash Translation Layer (FTL)</a:t>
            </a:r>
            <a:r>
              <a:rPr lang="en-US" dirty="0"/>
              <a:t> in SSD</a:t>
            </a:r>
          </a:p>
          <a:p>
            <a:pPr lvl="1"/>
            <a:r>
              <a:rPr lang="en-US" dirty="0"/>
              <a:t>Map virtual block numbers (which OS uses) to physical page numbers (which flash mem. controller uses)</a:t>
            </a:r>
          </a:p>
          <a:p>
            <a:pPr lvl="1"/>
            <a:r>
              <a:rPr lang="en-US" b="1" dirty="0"/>
              <a:t>Can now freely relocate data w/o OS knowing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Copy on Write</a:t>
            </a:r>
          </a:p>
          <a:p>
            <a:pPr lvl="1"/>
            <a:r>
              <a:rPr lang="en-US" dirty="0"/>
              <a:t>Don’t overwrite a page when OS updates its data</a:t>
            </a:r>
          </a:p>
          <a:p>
            <a:pPr lvl="1"/>
            <a:r>
              <a:rPr lang="en-US" dirty="0"/>
              <a:t>Instead, write new version in a free page</a:t>
            </a:r>
          </a:p>
          <a:p>
            <a:pPr lvl="1"/>
            <a:r>
              <a:rPr lang="en-US" dirty="0"/>
              <a:t>Update FTL mapping to point to new location</a:t>
            </a:r>
          </a:p>
        </p:txBody>
      </p:sp>
    </p:spTree>
    <p:extLst>
      <p:ext uri="{BB962C8B-B14F-4D97-AF65-F5344CB8AC3E}">
        <p14:creationId xmlns:p14="http://schemas.microsoft.com/office/powerpoint/2010/main" val="52165016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AD8467-ED89-412A-BF31-AA857809C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Flash Translation Layer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B92211-4616-4F10-9416-17A6494E64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 need to erase and rewrite entire 256KB block when making small modifications</a:t>
            </a:r>
          </a:p>
          <a:p>
            <a:r>
              <a:rPr lang="en-US" dirty="0"/>
              <a:t>SSD controller can assign mappings to spread workload across pages</a:t>
            </a:r>
          </a:p>
          <a:p>
            <a:pPr lvl="1"/>
            <a:r>
              <a:rPr lang="en-US" i="1" dirty="0"/>
              <a:t>Wear Levelling</a:t>
            </a:r>
          </a:p>
          <a:p>
            <a:pPr lvl="1"/>
            <a:endParaRPr lang="en-US" i="1" dirty="0"/>
          </a:p>
          <a:p>
            <a:r>
              <a:rPr lang="en-US" dirty="0"/>
              <a:t>What to do with old versions of pages?</a:t>
            </a:r>
          </a:p>
          <a:p>
            <a:pPr lvl="1"/>
            <a:r>
              <a:rPr lang="en-US" i="1" dirty="0"/>
              <a:t>Garbage Collection</a:t>
            </a:r>
            <a:r>
              <a:rPr lang="en-US" dirty="0"/>
              <a:t> in background</a:t>
            </a:r>
          </a:p>
          <a:p>
            <a:pPr lvl="1"/>
            <a:r>
              <a:rPr lang="en-US" dirty="0"/>
              <a:t>Erase blocks with old pages, add to free list</a:t>
            </a:r>
          </a:p>
        </p:txBody>
      </p:sp>
    </p:spTree>
    <p:extLst>
      <p:ext uri="{BB962C8B-B14F-4D97-AF65-F5344CB8AC3E}">
        <p14:creationId xmlns:p14="http://schemas.microsoft.com/office/powerpoint/2010/main" val="14306356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331117-A878-41E8-B117-638FCF7FB7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“Current</a:t>
            </a:r>
            <a:r>
              <a:rPr lang="en-US" dirty="0" smtClean="0"/>
              <a:t>” (large) </a:t>
            </a:r>
            <a:r>
              <a:rPr lang="en-US" dirty="0"/>
              <a:t>3.5in SSDs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DCFD03-0792-4128-93C8-0351946888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819312"/>
            <a:ext cx="8153400" cy="545950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Seagate </a:t>
            </a:r>
            <a:r>
              <a:rPr lang="en-US" dirty="0" err="1" smtClean="0"/>
              <a:t>Exos</a:t>
            </a:r>
            <a:r>
              <a:rPr lang="en-US" dirty="0" smtClean="0"/>
              <a:t> </a:t>
            </a:r>
            <a:r>
              <a:rPr lang="en-US" dirty="0"/>
              <a:t>SSD: </a:t>
            </a:r>
            <a:r>
              <a:rPr lang="en-US" dirty="0" smtClean="0"/>
              <a:t>15.36TB (2017)</a:t>
            </a:r>
            <a:endParaRPr lang="en-US" dirty="0"/>
          </a:p>
          <a:p>
            <a:pPr lvl="1"/>
            <a:r>
              <a:rPr lang="en-US" dirty="0"/>
              <a:t>Dual 12Gb/s interface</a:t>
            </a:r>
          </a:p>
          <a:p>
            <a:pPr lvl="1"/>
            <a:r>
              <a:rPr lang="en-US" dirty="0" err="1"/>
              <a:t>Seq</a:t>
            </a:r>
            <a:r>
              <a:rPr lang="en-US" dirty="0"/>
              <a:t> reads 860MB/s</a:t>
            </a:r>
          </a:p>
          <a:p>
            <a:pPr lvl="1"/>
            <a:r>
              <a:rPr lang="en-US" dirty="0" err="1"/>
              <a:t>Seq</a:t>
            </a:r>
            <a:r>
              <a:rPr lang="en-US" dirty="0"/>
              <a:t> writes 920MB/s</a:t>
            </a:r>
          </a:p>
          <a:p>
            <a:pPr lvl="1"/>
            <a:r>
              <a:rPr lang="en-US" dirty="0"/>
              <a:t>Random Reads (IOPS): 102K</a:t>
            </a:r>
          </a:p>
          <a:p>
            <a:pPr lvl="1"/>
            <a:r>
              <a:rPr lang="en-US" dirty="0"/>
              <a:t>Random Writes (IOPS): 15K</a:t>
            </a:r>
          </a:p>
          <a:p>
            <a:pPr lvl="1"/>
            <a:r>
              <a:rPr lang="en-US" dirty="0"/>
              <a:t>Price (Amazon): </a:t>
            </a:r>
            <a:r>
              <a:rPr lang="en-US" dirty="0" smtClean="0"/>
              <a:t>$5495 ($0.36/GB)</a:t>
            </a:r>
            <a:endParaRPr lang="en-US" dirty="0"/>
          </a:p>
          <a:p>
            <a:r>
              <a:rPr lang="en-US" dirty="0"/>
              <a:t>Nimbus SSD: 100TB (2019)</a:t>
            </a:r>
          </a:p>
          <a:p>
            <a:pPr lvl="1"/>
            <a:r>
              <a:rPr lang="en-US" dirty="0"/>
              <a:t>Dual port: 12Gb/s interface </a:t>
            </a:r>
          </a:p>
          <a:p>
            <a:pPr lvl="1"/>
            <a:r>
              <a:rPr lang="en-US" dirty="0"/>
              <a:t>Seq reads/writes: 500MB/s</a:t>
            </a:r>
          </a:p>
          <a:p>
            <a:pPr lvl="1"/>
            <a:r>
              <a:rPr lang="en-US" dirty="0"/>
              <a:t>Random Read Ops (IOPS): 100K</a:t>
            </a:r>
          </a:p>
          <a:p>
            <a:pPr lvl="1"/>
            <a:r>
              <a:rPr lang="en-US" i="1" dirty="0"/>
              <a:t>Unlimited writes for 5 years!</a:t>
            </a:r>
          </a:p>
          <a:p>
            <a:pPr lvl="1"/>
            <a:r>
              <a:rPr lang="en-US" dirty="0"/>
              <a:t>Price: ~ </a:t>
            </a:r>
            <a:r>
              <a:rPr lang="en-US" dirty="0" smtClean="0"/>
              <a:t>$40K</a:t>
            </a:r>
            <a:r>
              <a:rPr lang="en-US" dirty="0"/>
              <a:t>? </a:t>
            </a:r>
            <a:r>
              <a:rPr lang="en-US" dirty="0" smtClean="0"/>
              <a:t>($0.4/GB)</a:t>
            </a:r>
          </a:p>
          <a:p>
            <a:pPr lvl="2"/>
            <a:r>
              <a:rPr lang="en-US" dirty="0" smtClean="0"/>
              <a:t>However, 50TB drive costs $12500 ($0.25/GB)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DD5A741-1D30-4B64-9054-15FE145936C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00" r="21333"/>
          <a:stretch/>
        </p:blipFill>
        <p:spPr>
          <a:xfrm>
            <a:off x="8179904" y="3482310"/>
            <a:ext cx="2133600" cy="324593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DF3114-BB7B-4B47-AD9A-9B9B870A67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2704" y="733192"/>
            <a:ext cx="2848208" cy="2848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50955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6200"/>
            <a:ext cx="9144000" cy="533400"/>
          </a:xfrm>
        </p:spPr>
        <p:txBody>
          <a:bodyPr/>
          <a:lstStyle/>
          <a:p>
            <a:r>
              <a:rPr lang="en-US" sz="2700" dirty="0"/>
              <a:t>Amusing calculation: </a:t>
            </a:r>
            <a:br>
              <a:rPr lang="en-US" sz="2700" dirty="0"/>
            </a:br>
            <a:r>
              <a:rPr lang="en-US" sz="2700" dirty="0"/>
              <a:t>Is a full Kindle heavier than an empty one?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3900" y="762000"/>
            <a:ext cx="10744200" cy="5715000"/>
          </a:xfrm>
        </p:spPr>
        <p:txBody>
          <a:bodyPr>
            <a:normAutofit/>
          </a:bodyPr>
          <a:lstStyle/>
          <a:p>
            <a:r>
              <a:rPr lang="en-US" dirty="0" smtClean="0"/>
              <a:t>Actually, “Yes”, but not by much</a:t>
            </a:r>
          </a:p>
          <a:p>
            <a:r>
              <a:rPr lang="en-US" dirty="0" smtClean="0"/>
              <a:t>Flash works by trapping electrons:</a:t>
            </a:r>
          </a:p>
          <a:p>
            <a:pPr lvl="1"/>
            <a:r>
              <a:rPr lang="en-US" dirty="0" smtClean="0"/>
              <a:t>So, erased state lower energy than written state</a:t>
            </a:r>
          </a:p>
          <a:p>
            <a:r>
              <a:rPr lang="en-US" dirty="0" smtClean="0"/>
              <a:t>Assuming that:</a:t>
            </a:r>
          </a:p>
          <a:p>
            <a:pPr lvl="1"/>
            <a:r>
              <a:rPr lang="en-US" dirty="0" smtClean="0"/>
              <a:t>Kindle has 4GB flash</a:t>
            </a:r>
          </a:p>
          <a:p>
            <a:pPr lvl="1"/>
            <a:r>
              <a:rPr lang="en-US" dirty="0" smtClean="0"/>
              <a:t>½ of all bits in full Kindle are in high-energy state</a:t>
            </a:r>
          </a:p>
          <a:p>
            <a:pPr lvl="1"/>
            <a:r>
              <a:rPr lang="en-US" dirty="0" smtClean="0"/>
              <a:t>High-energy state about 10</a:t>
            </a:r>
            <a:r>
              <a:rPr lang="en-US" baseline="30000" dirty="0" smtClean="0"/>
              <a:t>-15</a:t>
            </a:r>
            <a:r>
              <a:rPr lang="en-US" dirty="0" smtClean="0"/>
              <a:t> joules higher</a:t>
            </a:r>
          </a:p>
          <a:p>
            <a:pPr lvl="1"/>
            <a:r>
              <a:rPr lang="en-US" dirty="0" smtClean="0"/>
              <a:t>Then: Full Kindle is 1 </a:t>
            </a:r>
            <a:r>
              <a:rPr lang="en-US" dirty="0" err="1" smtClean="0"/>
              <a:t>attogram</a:t>
            </a:r>
            <a:r>
              <a:rPr lang="en-US" dirty="0" smtClean="0"/>
              <a:t> (10</a:t>
            </a:r>
            <a:r>
              <a:rPr lang="en-US" baseline="30000" dirty="0" smtClean="0"/>
              <a:t>-18</a:t>
            </a:r>
            <a:r>
              <a:rPr lang="en-US" dirty="0" smtClean="0"/>
              <a:t>gram) heavier 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(Using E = mc</a:t>
            </a:r>
            <a:r>
              <a:rPr lang="en-US" baseline="30000" dirty="0" smtClean="0"/>
              <a:t>2</a:t>
            </a:r>
            <a:r>
              <a:rPr lang="en-US" dirty="0" smtClean="0"/>
              <a:t>)</a:t>
            </a:r>
          </a:p>
          <a:p>
            <a:r>
              <a:rPr lang="en-US" dirty="0" smtClean="0"/>
              <a:t>Of course, this is less than most sensitive scale can measure (it can measure 10</a:t>
            </a:r>
            <a:r>
              <a:rPr lang="en-US" baseline="30000" dirty="0" smtClean="0"/>
              <a:t>-9 </a:t>
            </a:r>
            <a:r>
              <a:rPr lang="en-US" dirty="0" smtClean="0"/>
              <a:t>grams)</a:t>
            </a:r>
          </a:p>
          <a:p>
            <a:r>
              <a:rPr lang="en-US" dirty="0" smtClean="0"/>
              <a:t>Of course, this weight difference overwhelmed by battery discharge, weight from getting warm, ….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Source: John Kubiatowicz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(New York Times, Oct 24, 2011)</a:t>
            </a:r>
          </a:p>
        </p:txBody>
      </p:sp>
    </p:spTree>
    <p:extLst>
      <p:ext uri="{BB962C8B-B14F-4D97-AF65-F5344CB8AC3E}">
        <p14:creationId xmlns:p14="http://schemas.microsoft.com/office/powerpoint/2010/main" val="33837606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DD9792-0092-493A-BAC1-FE823F5A8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SSD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E20D97-A266-4B78-A292-CAA24CA50F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Pros (vs. hard disk drives):</a:t>
            </a:r>
          </a:p>
          <a:p>
            <a:pPr lvl="1"/>
            <a:r>
              <a:rPr lang="en-US" dirty="0"/>
              <a:t>Low latency, high throughput (eliminate seek/rotational delay)</a:t>
            </a:r>
          </a:p>
          <a:p>
            <a:pPr lvl="1"/>
            <a:r>
              <a:rPr lang="en-US" dirty="0"/>
              <a:t>No moving parts: </a:t>
            </a:r>
          </a:p>
          <a:p>
            <a:pPr lvl="2"/>
            <a:r>
              <a:rPr lang="en-US" dirty="0"/>
              <a:t>Very light weight, low power, silent, very shock insensitive</a:t>
            </a:r>
          </a:p>
          <a:p>
            <a:pPr lvl="1"/>
            <a:r>
              <a:rPr lang="en-US" dirty="0"/>
              <a:t>Read at memory speeds (limited by controller and I/O bus)</a:t>
            </a:r>
          </a:p>
          <a:p>
            <a:r>
              <a:rPr lang="en-US" dirty="0"/>
              <a:t>Cons</a:t>
            </a:r>
          </a:p>
          <a:p>
            <a:pPr lvl="1"/>
            <a:r>
              <a:rPr lang="en-US" dirty="0"/>
              <a:t>Small storage (0.1-0.5x disk), expensive (3-20x disk)</a:t>
            </a:r>
          </a:p>
          <a:p>
            <a:pPr lvl="2"/>
            <a:r>
              <a:rPr lang="en-US" dirty="0"/>
              <a:t>Hybrid alternative: combine small SSD with large </a:t>
            </a:r>
            <a:r>
              <a:rPr lang="en-US" dirty="0" smtClean="0"/>
              <a:t>HDD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076082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Rectangle 2"/>
          <p:cNvSpPr>
            <a:spLocks noGrp="1" noChangeArrowheads="1"/>
          </p:cNvSpPr>
          <p:nvPr>
            <p:ph type="title"/>
          </p:nvPr>
        </p:nvSpPr>
        <p:spPr>
          <a:xfrm>
            <a:off x="1676400" y="152400"/>
            <a:ext cx="8839200" cy="533400"/>
          </a:xfrm>
        </p:spPr>
        <p:txBody>
          <a:bodyPr/>
          <a:lstStyle/>
          <a:p>
            <a:r>
              <a:rPr lang="en-US" dirty="0"/>
              <a:t>Example: Memory-Mapped Display Controller</a:t>
            </a:r>
          </a:p>
        </p:txBody>
      </p:sp>
      <p:sp>
        <p:nvSpPr>
          <p:cNvPr id="8488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1" y="762000"/>
            <a:ext cx="8764588" cy="5867400"/>
          </a:xfrm>
        </p:spPr>
        <p:txBody>
          <a:bodyPr>
            <a:normAutofit/>
          </a:bodyPr>
          <a:lstStyle/>
          <a:p>
            <a:r>
              <a:rPr lang="en-US" dirty="0"/>
              <a:t>Memory-Mapped:</a:t>
            </a:r>
          </a:p>
          <a:p>
            <a:pPr lvl="1"/>
            <a:r>
              <a:rPr lang="en-US" dirty="0"/>
              <a:t>Hardware maps control registers and display memory into physical address space</a:t>
            </a:r>
          </a:p>
          <a:p>
            <a:pPr lvl="2"/>
            <a:r>
              <a:rPr lang="en-US" dirty="0"/>
              <a:t>Addresses set by HW jumpers or at boot time</a:t>
            </a:r>
          </a:p>
          <a:p>
            <a:pPr lvl="1"/>
            <a:r>
              <a:rPr lang="en-US" dirty="0"/>
              <a:t>Simply writing to display memory (also called the </a:t>
            </a:r>
            <a:r>
              <a:rPr lang="ja-JP" altLang="en-US" dirty="0"/>
              <a:t>“</a:t>
            </a:r>
            <a:r>
              <a:rPr lang="en-US" altLang="ja-JP" dirty="0"/>
              <a:t>frame buffer</a:t>
            </a:r>
            <a:r>
              <a:rPr lang="ja-JP" altLang="en-US" dirty="0"/>
              <a:t>”</a:t>
            </a:r>
            <a:r>
              <a:rPr lang="en-US" altLang="ja-JP" dirty="0"/>
              <a:t>) changes image on screen</a:t>
            </a:r>
          </a:p>
          <a:p>
            <a:pPr lvl="2"/>
            <a:r>
              <a:rPr lang="en-US" dirty="0" err="1"/>
              <a:t>Addr</a:t>
            </a:r>
            <a:r>
              <a:rPr lang="en-US" dirty="0"/>
              <a:t>: 0x8000F000 — 0x8000FFFF</a:t>
            </a:r>
          </a:p>
          <a:p>
            <a:pPr lvl="1"/>
            <a:r>
              <a:rPr lang="en-US" dirty="0"/>
              <a:t>Writing graphics description to </a:t>
            </a:r>
            <a:r>
              <a:rPr lang="en-US" dirty="0" err="1"/>
              <a:t>cmd</a:t>
            </a:r>
            <a:r>
              <a:rPr lang="en-US" dirty="0"/>
              <a:t> queue</a:t>
            </a:r>
          </a:p>
          <a:p>
            <a:pPr lvl="2"/>
            <a:r>
              <a:rPr lang="en-US" dirty="0"/>
              <a:t>Say enter a set of triangles describing some scene</a:t>
            </a:r>
          </a:p>
          <a:p>
            <a:pPr lvl="2"/>
            <a:r>
              <a:rPr lang="en-US" dirty="0" err="1"/>
              <a:t>Addr</a:t>
            </a:r>
            <a:r>
              <a:rPr lang="en-US" dirty="0"/>
              <a:t>: 0x80010000 — 0x8001FFFF</a:t>
            </a:r>
          </a:p>
          <a:p>
            <a:pPr lvl="1"/>
            <a:r>
              <a:rPr lang="en-US" dirty="0"/>
              <a:t>Writing to the command register may cause on-board graphics hardware to do something</a:t>
            </a:r>
          </a:p>
          <a:p>
            <a:pPr lvl="2"/>
            <a:r>
              <a:rPr lang="en-US" dirty="0"/>
              <a:t>Say render the above scene</a:t>
            </a:r>
          </a:p>
          <a:p>
            <a:pPr lvl="2"/>
            <a:r>
              <a:rPr lang="en-US" dirty="0" err="1"/>
              <a:t>Addr</a:t>
            </a:r>
            <a:r>
              <a:rPr lang="en-US" dirty="0"/>
              <a:t>: 0x0007F004</a:t>
            </a:r>
          </a:p>
          <a:p>
            <a:r>
              <a:rPr lang="en-US" dirty="0"/>
              <a:t>Can protect with address translation</a:t>
            </a:r>
          </a:p>
        </p:txBody>
      </p:sp>
      <p:pic>
        <p:nvPicPr>
          <p:cNvPr id="65539" name="Picture 4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3037" y="4952936"/>
            <a:ext cx="1184275" cy="155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5540" name="Group 18"/>
          <p:cNvGrpSpPr>
            <a:grpSpLocks/>
          </p:cNvGrpSpPr>
          <p:nvPr/>
        </p:nvGrpSpPr>
        <p:grpSpPr bwMode="auto">
          <a:xfrm>
            <a:off x="8969374" y="908050"/>
            <a:ext cx="2689226" cy="5600700"/>
            <a:chOff x="3685" y="572"/>
            <a:chExt cx="1694" cy="3528"/>
          </a:xfrm>
        </p:grpSpPr>
        <p:sp>
          <p:nvSpPr>
            <p:cNvPr id="65541" name="Rectangle 5"/>
            <p:cNvSpPr>
              <a:spLocks noChangeArrowheads="1"/>
            </p:cNvSpPr>
            <p:nvPr/>
          </p:nvSpPr>
          <p:spPr bwMode="auto">
            <a:xfrm>
              <a:off x="4556" y="572"/>
              <a:ext cx="768" cy="2736"/>
            </a:xfrm>
            <a:prstGeom prst="rect">
              <a:avLst/>
            </a:prstGeom>
            <a:solidFill>
              <a:srgbClr val="FF66CC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478" tIns="44445" rIns="90478" bIns="44445" anchor="ctr"/>
            <a:lstStyle/>
            <a:p>
              <a:endParaRPr lang="en-US">
                <a:latin typeface="Helvetica" charset="0"/>
              </a:endParaRPr>
            </a:p>
          </p:txBody>
        </p:sp>
        <p:sp>
          <p:nvSpPr>
            <p:cNvPr id="65542" name="Rectangle 6"/>
            <p:cNvSpPr>
              <a:spLocks noChangeArrowheads="1"/>
            </p:cNvSpPr>
            <p:nvPr/>
          </p:nvSpPr>
          <p:spPr bwMode="auto">
            <a:xfrm>
              <a:off x="4556" y="1340"/>
              <a:ext cx="768" cy="576"/>
            </a:xfrm>
            <a:prstGeom prst="rect">
              <a:avLst/>
            </a:prstGeom>
            <a:solidFill>
              <a:srgbClr val="00FFFF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478" tIns="44445" rIns="90478" bIns="44445" anchor="ctr"/>
            <a:lstStyle/>
            <a:p>
              <a:pPr marL="228600" indent="-228600"/>
              <a:r>
                <a:rPr lang="en-US">
                  <a:latin typeface="Helvetica" charset="0"/>
                </a:rPr>
                <a:t>Display</a:t>
              </a:r>
            </a:p>
            <a:p>
              <a:pPr marL="228600" indent="-228600"/>
              <a:r>
                <a:rPr lang="en-US">
                  <a:latin typeface="Helvetica" charset="0"/>
                </a:rPr>
                <a:t>Memory</a:t>
              </a:r>
            </a:p>
          </p:txBody>
        </p:sp>
        <p:sp>
          <p:nvSpPr>
            <p:cNvPr id="65543" name="Text Box 7"/>
            <p:cNvSpPr txBox="1">
              <a:spLocks noChangeArrowheads="1"/>
            </p:cNvSpPr>
            <p:nvPr/>
          </p:nvSpPr>
          <p:spPr bwMode="auto">
            <a:xfrm>
              <a:off x="3685" y="1856"/>
              <a:ext cx="839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78" tIns="44445" rIns="90478" bIns="44445">
              <a:spAutoFit/>
            </a:bodyPr>
            <a:lstStyle>
              <a:lvl1pPr marL="228600" indent="-228600">
                <a:defRPr sz="2200" b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MS PGothic" charset="0"/>
                </a:defRPr>
              </a:lvl1pPr>
              <a:lvl2pPr marL="742950" indent="-285750"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2pPr>
              <a:lvl3pPr marL="1143000" indent="-228600"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3pPr>
              <a:lvl4pPr marL="1600200" indent="-228600"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4pPr>
              <a:lvl5pPr marL="2057400" indent="-228600"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9pPr>
            </a:lstStyle>
            <a:p>
              <a:r>
                <a:rPr lang="en-US" sz="1600">
                  <a:latin typeface="Helvetica" charset="0"/>
                </a:rPr>
                <a:t>0x8000F000</a:t>
              </a:r>
            </a:p>
          </p:txBody>
        </p:sp>
        <p:sp>
          <p:nvSpPr>
            <p:cNvPr id="65544" name="Text Box 8"/>
            <p:cNvSpPr txBox="1">
              <a:spLocks noChangeArrowheads="1"/>
            </p:cNvSpPr>
            <p:nvPr/>
          </p:nvSpPr>
          <p:spPr bwMode="auto">
            <a:xfrm>
              <a:off x="3689" y="1328"/>
              <a:ext cx="83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78" tIns="44445" rIns="90478" bIns="44445">
              <a:spAutoFit/>
            </a:bodyPr>
            <a:lstStyle>
              <a:lvl1pPr marL="228600" indent="-228600">
                <a:defRPr sz="2200" b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MS PGothic" charset="0"/>
                </a:defRPr>
              </a:lvl1pPr>
              <a:lvl2pPr marL="742950" indent="-285750"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2pPr>
              <a:lvl3pPr marL="1143000" indent="-228600"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3pPr>
              <a:lvl4pPr marL="1600200" indent="-228600"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4pPr>
              <a:lvl5pPr marL="2057400" indent="-228600"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9pPr>
            </a:lstStyle>
            <a:p>
              <a:r>
                <a:rPr lang="en-US" sz="1600">
                  <a:latin typeface="Helvetica" charset="0"/>
                </a:rPr>
                <a:t>0x80010000</a:t>
              </a:r>
            </a:p>
          </p:txBody>
        </p:sp>
        <p:sp>
          <p:nvSpPr>
            <p:cNvPr id="65545" name="Text Box 9"/>
            <p:cNvSpPr txBox="1">
              <a:spLocks noChangeArrowheads="1"/>
            </p:cNvSpPr>
            <p:nvPr/>
          </p:nvSpPr>
          <p:spPr bwMode="auto">
            <a:xfrm>
              <a:off x="4492" y="3404"/>
              <a:ext cx="887" cy="6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78" tIns="44445" rIns="90478" bIns="44445">
              <a:spAutoFit/>
            </a:bodyPr>
            <a:lstStyle>
              <a:lvl1pPr marL="228600" indent="-228600">
                <a:defRPr sz="2200" b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MS PGothic" charset="0"/>
                </a:defRPr>
              </a:lvl1pPr>
              <a:lvl2pPr marL="742950" indent="-285750"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2pPr>
              <a:lvl3pPr marL="1143000" indent="-228600"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3pPr>
              <a:lvl4pPr marL="1600200" indent="-228600"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4pPr>
              <a:lvl5pPr marL="2057400" indent="-228600"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9pPr>
            </a:lstStyle>
            <a:p>
              <a:r>
                <a:rPr lang="en-US" dirty="0">
                  <a:latin typeface="Helvetica" charset="0"/>
                </a:rPr>
                <a:t>Physical </a:t>
              </a:r>
            </a:p>
            <a:p>
              <a:r>
                <a:rPr lang="en-US" dirty="0">
                  <a:latin typeface="Helvetica" charset="0"/>
                </a:rPr>
                <a:t>Address</a:t>
              </a:r>
            </a:p>
            <a:p>
              <a:r>
                <a:rPr lang="en-US" dirty="0">
                  <a:latin typeface="Helvetica" charset="0"/>
                </a:rPr>
                <a:t>Space</a:t>
              </a:r>
            </a:p>
          </p:txBody>
        </p:sp>
        <p:sp>
          <p:nvSpPr>
            <p:cNvPr id="65546" name="Rectangle 10"/>
            <p:cNvSpPr>
              <a:spLocks noChangeArrowheads="1"/>
            </p:cNvSpPr>
            <p:nvPr/>
          </p:nvSpPr>
          <p:spPr bwMode="auto">
            <a:xfrm>
              <a:off x="4556" y="2588"/>
              <a:ext cx="768" cy="192"/>
            </a:xfrm>
            <a:prstGeom prst="rect">
              <a:avLst/>
            </a:prstGeom>
            <a:solidFill>
              <a:srgbClr val="00FFFF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478" tIns="44445" rIns="90478" bIns="44445" anchor="ctr"/>
            <a:lstStyle/>
            <a:p>
              <a:pPr marL="228600" indent="-228600"/>
              <a:r>
                <a:rPr lang="en-US">
                  <a:latin typeface="Helvetica" charset="0"/>
                </a:rPr>
                <a:t>Status</a:t>
              </a:r>
            </a:p>
          </p:txBody>
        </p:sp>
        <p:sp>
          <p:nvSpPr>
            <p:cNvPr id="65547" name="Text Box 11"/>
            <p:cNvSpPr txBox="1">
              <a:spLocks noChangeArrowheads="1"/>
            </p:cNvSpPr>
            <p:nvPr/>
          </p:nvSpPr>
          <p:spPr bwMode="auto">
            <a:xfrm>
              <a:off x="3686" y="2600"/>
              <a:ext cx="839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78" tIns="44445" rIns="90478" bIns="44445">
              <a:spAutoFit/>
            </a:bodyPr>
            <a:lstStyle>
              <a:lvl1pPr marL="228600" indent="-228600">
                <a:defRPr sz="2200" b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MS PGothic" charset="0"/>
                </a:defRPr>
              </a:lvl1pPr>
              <a:lvl2pPr marL="742950" indent="-285750"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2pPr>
              <a:lvl3pPr marL="1143000" indent="-228600"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3pPr>
              <a:lvl4pPr marL="1600200" indent="-228600"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4pPr>
              <a:lvl5pPr marL="2057400" indent="-228600"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9pPr>
            </a:lstStyle>
            <a:p>
              <a:r>
                <a:rPr lang="en-US" sz="1600">
                  <a:latin typeface="Helvetica" charset="0"/>
                </a:rPr>
                <a:t>0x0007F000</a:t>
              </a:r>
            </a:p>
          </p:txBody>
        </p:sp>
        <p:sp>
          <p:nvSpPr>
            <p:cNvPr id="65548" name="Rectangle 12"/>
            <p:cNvSpPr>
              <a:spLocks noChangeArrowheads="1"/>
            </p:cNvSpPr>
            <p:nvPr/>
          </p:nvSpPr>
          <p:spPr bwMode="auto">
            <a:xfrm>
              <a:off x="4556" y="2396"/>
              <a:ext cx="768" cy="192"/>
            </a:xfrm>
            <a:prstGeom prst="rect">
              <a:avLst/>
            </a:prstGeom>
            <a:solidFill>
              <a:srgbClr val="00FFFF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478" tIns="44445" rIns="90478" bIns="44445" anchor="ctr"/>
            <a:lstStyle/>
            <a:p>
              <a:pPr marL="228600" indent="-228600"/>
              <a:r>
                <a:rPr lang="en-US" dirty="0">
                  <a:latin typeface="Helvetica" charset="0"/>
                </a:rPr>
                <a:t>Command</a:t>
              </a:r>
            </a:p>
          </p:txBody>
        </p:sp>
        <p:sp>
          <p:nvSpPr>
            <p:cNvPr id="65549" name="Text Box 13"/>
            <p:cNvSpPr txBox="1">
              <a:spLocks noChangeArrowheads="1"/>
            </p:cNvSpPr>
            <p:nvPr/>
          </p:nvSpPr>
          <p:spPr bwMode="auto">
            <a:xfrm>
              <a:off x="3686" y="2408"/>
              <a:ext cx="839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78" tIns="44445" rIns="90478" bIns="44445">
              <a:spAutoFit/>
            </a:bodyPr>
            <a:lstStyle>
              <a:lvl1pPr marL="228600" indent="-228600">
                <a:defRPr sz="2200" b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MS PGothic" charset="0"/>
                </a:defRPr>
              </a:lvl1pPr>
              <a:lvl2pPr marL="742950" indent="-285750"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2pPr>
              <a:lvl3pPr marL="1143000" indent="-228600"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3pPr>
              <a:lvl4pPr marL="1600200" indent="-228600"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4pPr>
              <a:lvl5pPr marL="2057400" indent="-228600"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9pPr>
            </a:lstStyle>
            <a:p>
              <a:r>
                <a:rPr lang="en-US" sz="1600">
                  <a:latin typeface="Helvetica" charset="0"/>
                </a:rPr>
                <a:t>0x0007F004</a:t>
              </a:r>
            </a:p>
          </p:txBody>
        </p:sp>
        <p:sp>
          <p:nvSpPr>
            <p:cNvPr id="65550" name="Rectangle 15"/>
            <p:cNvSpPr>
              <a:spLocks noChangeArrowheads="1"/>
            </p:cNvSpPr>
            <p:nvPr/>
          </p:nvSpPr>
          <p:spPr bwMode="auto">
            <a:xfrm>
              <a:off x="4556" y="768"/>
              <a:ext cx="768" cy="576"/>
            </a:xfrm>
            <a:prstGeom prst="rect">
              <a:avLst/>
            </a:prstGeom>
            <a:solidFill>
              <a:srgbClr val="00FFFF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478" tIns="44445" rIns="90478" bIns="44445" anchor="ctr"/>
            <a:lstStyle/>
            <a:p>
              <a:pPr marL="228600" indent="-228600"/>
              <a:r>
                <a:rPr lang="en-US">
                  <a:latin typeface="Helvetica" charset="0"/>
                </a:rPr>
                <a:t>Graphics</a:t>
              </a:r>
            </a:p>
            <a:p>
              <a:pPr marL="228600" indent="-228600"/>
              <a:r>
                <a:rPr lang="en-US">
                  <a:latin typeface="Helvetica" charset="0"/>
                </a:rPr>
                <a:t>Command</a:t>
              </a:r>
            </a:p>
            <a:p>
              <a:pPr marL="228600" indent="-228600"/>
              <a:r>
                <a:rPr lang="en-US">
                  <a:latin typeface="Helvetica" charset="0"/>
                </a:rPr>
                <a:t>Queue</a:t>
              </a:r>
            </a:p>
          </p:txBody>
        </p:sp>
        <p:sp>
          <p:nvSpPr>
            <p:cNvPr id="65551" name="Text Box 16"/>
            <p:cNvSpPr txBox="1">
              <a:spLocks noChangeArrowheads="1"/>
            </p:cNvSpPr>
            <p:nvPr/>
          </p:nvSpPr>
          <p:spPr bwMode="auto">
            <a:xfrm>
              <a:off x="3697" y="732"/>
              <a:ext cx="83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78" tIns="44445" rIns="90478" bIns="44445">
              <a:spAutoFit/>
            </a:bodyPr>
            <a:lstStyle>
              <a:lvl1pPr marL="228600" indent="-228600">
                <a:defRPr sz="2200" b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MS PGothic" charset="0"/>
                </a:defRPr>
              </a:lvl1pPr>
              <a:lvl2pPr marL="742950" indent="-285750"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2pPr>
              <a:lvl3pPr marL="1143000" indent="-228600"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3pPr>
              <a:lvl4pPr marL="1600200" indent="-228600"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4pPr>
              <a:lvl5pPr marL="2057400" indent="-228600"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9pPr>
            </a:lstStyle>
            <a:p>
              <a:r>
                <a:rPr lang="en-US" sz="1600">
                  <a:latin typeface="Helvetica" charset="0"/>
                </a:rPr>
                <a:t>0x80020000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583836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88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88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88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88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88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88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88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88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88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889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889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889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8899" grpId="0" uiExpand="1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DD9792-0092-493A-BAC1-FE823F5A8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SSD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E20D97-A266-4B78-A292-CAA24CA50F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2800" y="914400"/>
            <a:ext cx="10566400" cy="5715000"/>
          </a:xfrm>
        </p:spPr>
        <p:txBody>
          <a:bodyPr>
            <a:normAutofit/>
          </a:bodyPr>
          <a:lstStyle/>
          <a:p>
            <a:r>
              <a:rPr lang="en-US" dirty="0"/>
              <a:t>Pros (vs. hard disk drives):</a:t>
            </a:r>
          </a:p>
          <a:p>
            <a:pPr lvl="1"/>
            <a:r>
              <a:rPr lang="en-US" dirty="0"/>
              <a:t>Low latency, high throughput (eliminate seek/rotational delay)</a:t>
            </a:r>
          </a:p>
          <a:p>
            <a:pPr lvl="1"/>
            <a:r>
              <a:rPr lang="en-US" dirty="0"/>
              <a:t>No moving parts: </a:t>
            </a:r>
          </a:p>
          <a:p>
            <a:pPr lvl="2"/>
            <a:r>
              <a:rPr lang="en-US" dirty="0"/>
              <a:t>Very light weight, low power, silent, very shock insensitive</a:t>
            </a:r>
          </a:p>
          <a:p>
            <a:pPr lvl="1"/>
            <a:r>
              <a:rPr lang="en-US" dirty="0"/>
              <a:t>Read at memory speeds (limited by controller and I/O bus)</a:t>
            </a:r>
          </a:p>
          <a:p>
            <a:r>
              <a:rPr lang="en-US" dirty="0"/>
              <a:t>Cons</a:t>
            </a:r>
          </a:p>
          <a:p>
            <a:pPr lvl="1"/>
            <a:r>
              <a:rPr lang="en-US" strike="sngStrike" dirty="0"/>
              <a:t>Small storage (0.1-0.5x disk)</a:t>
            </a:r>
            <a:r>
              <a:rPr lang="en-US" dirty="0"/>
              <a:t>, expensive (3-20x disk)</a:t>
            </a:r>
          </a:p>
          <a:p>
            <a:pPr lvl="2"/>
            <a:r>
              <a:rPr lang="en-US" dirty="0"/>
              <a:t>Hybrid alternative: combine small SSD with large HDD</a:t>
            </a:r>
          </a:p>
          <a:p>
            <a:pPr lvl="1"/>
            <a:r>
              <a:rPr lang="en-US" dirty="0"/>
              <a:t>Asymmetric block write performance: read </a:t>
            </a:r>
            <a:r>
              <a:rPr lang="en-US" dirty="0" err="1"/>
              <a:t>pg</a:t>
            </a:r>
            <a:r>
              <a:rPr lang="en-US" dirty="0"/>
              <a:t>/erase/write </a:t>
            </a:r>
            <a:r>
              <a:rPr lang="en-US" dirty="0" err="1"/>
              <a:t>pg</a:t>
            </a:r>
            <a:endParaRPr lang="en-US" dirty="0"/>
          </a:p>
          <a:p>
            <a:pPr lvl="2"/>
            <a:r>
              <a:rPr lang="en-US" dirty="0"/>
              <a:t>Controller garbage collection (GC) algorithms have major effect on performance</a:t>
            </a:r>
          </a:p>
          <a:p>
            <a:pPr lvl="1"/>
            <a:r>
              <a:rPr lang="en-US" dirty="0"/>
              <a:t>Limited drive lifetime </a:t>
            </a:r>
          </a:p>
          <a:p>
            <a:pPr lvl="2"/>
            <a:r>
              <a:rPr lang="en-US" dirty="0"/>
              <a:t>1-10K writes/page for MLC NAND</a:t>
            </a:r>
          </a:p>
          <a:p>
            <a:pPr lvl="2"/>
            <a:r>
              <a:rPr lang="en-US" dirty="0"/>
              <a:t>Avg failure rate is 6 years, life expectancy is 9–11 years</a:t>
            </a:r>
          </a:p>
          <a:p>
            <a:r>
              <a:rPr lang="en-US" dirty="0"/>
              <a:t>These are changing rapidly!</a:t>
            </a:r>
          </a:p>
        </p:txBody>
      </p:sp>
      <p:sp>
        <p:nvSpPr>
          <p:cNvPr id="7" name="Rectangular Callout 1">
            <a:extLst>
              <a:ext uri="{FF2B5EF4-FFF2-40B4-BE49-F238E27FC236}">
                <a16:creationId xmlns:a16="http://schemas.microsoft.com/office/drawing/2014/main" id="{7D5F7452-D4D3-4663-BAB8-DD4D2A1212C5}"/>
              </a:ext>
            </a:extLst>
          </p:cNvPr>
          <p:cNvSpPr/>
          <p:nvPr/>
        </p:nvSpPr>
        <p:spPr bwMode="auto">
          <a:xfrm>
            <a:off x="8686800" y="2590800"/>
            <a:ext cx="1447800" cy="1219200"/>
          </a:xfrm>
          <a:prstGeom prst="wedgeRectCallout">
            <a:avLst>
              <a:gd name="adj1" fmla="val -296952"/>
              <a:gd name="adj2" fmla="val 28824"/>
            </a:avLst>
          </a:prstGeom>
          <a:solidFill>
            <a:schemeClr val="bg2">
              <a:lumMod val="20000"/>
              <a:lumOff val="8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Gill Sans Light"/>
              </a:rPr>
              <a:t>No longer true!</a:t>
            </a:r>
          </a:p>
        </p:txBody>
      </p:sp>
    </p:spTree>
    <p:extLst>
      <p:ext uri="{BB962C8B-B14F-4D97-AF65-F5344CB8AC3E}">
        <p14:creationId xmlns:p14="http://schemas.microsoft.com/office/powerpoint/2010/main" val="32442104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Nano-Tube Memory (NANTERO)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4203" y="1183729"/>
            <a:ext cx="4162096" cy="2480854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706706" y="3800413"/>
            <a:ext cx="10875694" cy="2584203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Yet another possibility: Nanotube memory</a:t>
            </a:r>
          </a:p>
          <a:p>
            <a:pPr lvl="1"/>
            <a:r>
              <a:rPr lang="en-US" dirty="0" err="1" smtClean="0"/>
              <a:t>NanoTubes</a:t>
            </a:r>
            <a:r>
              <a:rPr lang="en-US" dirty="0" smtClean="0"/>
              <a:t> between two electrodes, slight conductivity difference between ones and zeros</a:t>
            </a:r>
          </a:p>
          <a:p>
            <a:pPr lvl="1"/>
            <a:r>
              <a:rPr lang="en-US" dirty="0" smtClean="0"/>
              <a:t>No </a:t>
            </a:r>
            <a:r>
              <a:rPr lang="en-US" dirty="0" err="1" smtClean="0"/>
              <a:t>wearout</a:t>
            </a:r>
            <a:r>
              <a:rPr lang="en-US" dirty="0" smtClean="0"/>
              <a:t>!</a:t>
            </a:r>
          </a:p>
          <a:p>
            <a:r>
              <a:rPr lang="en-US" dirty="0" smtClean="0"/>
              <a:t>Better than DRAM?</a:t>
            </a:r>
          </a:p>
          <a:p>
            <a:pPr lvl="1"/>
            <a:r>
              <a:rPr lang="en-US" dirty="0" smtClean="0"/>
              <a:t>Speed of DRAM, no </a:t>
            </a:r>
            <a:r>
              <a:rPr lang="en-US" dirty="0" err="1" smtClean="0"/>
              <a:t>wearout</a:t>
            </a:r>
            <a:r>
              <a:rPr lang="en-US" dirty="0" smtClean="0"/>
              <a:t>, non-volatile!</a:t>
            </a:r>
          </a:p>
          <a:p>
            <a:pPr lvl="1"/>
            <a:r>
              <a:rPr lang="en-US" dirty="0" err="1" smtClean="0"/>
              <a:t>Nantero</a:t>
            </a:r>
            <a:r>
              <a:rPr lang="en-US" dirty="0" smtClean="0"/>
              <a:t> promises 512Gb/dice for 8Tb/chip!  (with 16 die stacking)</a:t>
            </a:r>
          </a:p>
          <a:p>
            <a:pPr lvl="1"/>
            <a:endParaRPr lang="en-US" dirty="0" smtClean="0"/>
          </a:p>
        </p:txBody>
      </p:sp>
      <p:pic>
        <p:nvPicPr>
          <p:cNvPr id="7" name="Content Placeholder 3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804"/>
          <a:stretch/>
        </p:blipFill>
        <p:spPr bwMode="auto">
          <a:xfrm>
            <a:off x="9893297" y="-42837"/>
            <a:ext cx="1689103" cy="10412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43810"/>
          <a:stretch/>
        </p:blipFill>
        <p:spPr>
          <a:xfrm>
            <a:off x="7067044" y="1183729"/>
            <a:ext cx="3104850" cy="2616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547583"/>
      </p:ext>
    </p:extLst>
  </p:cSld>
  <p:clrMapOvr>
    <a:masterClrMapping/>
  </p:clrMapOvr>
  <p:transition/>
  <p:timing>
    <p:tnLst>
      <p:par>
        <p:cTn id="1" dur="indefinite" restart="never" nodeType="tmRoot"/>
      </p:par>
    </p:tnLst>
    <p:bldLst>
      <p:bldP spid="6" grpId="0" build="p">
        <p:tmplLst>
          <p:tmpl lvl="1">
            <p:tnLst>
              <p:par>
                <p:cTn presetID="2" presetClass="entr" presetSubtype="2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556BE6-2816-4097-A99B-A57C4C5EE9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152400"/>
            <a:ext cx="11582400" cy="533400"/>
          </a:xfrm>
        </p:spPr>
        <p:txBody>
          <a:bodyPr/>
          <a:lstStyle/>
          <a:p>
            <a:r>
              <a:rPr lang="en-US" dirty="0" smtClean="0"/>
              <a:t>Ways of Measuring Performance: Times </a:t>
            </a:r>
            <a:r>
              <a:rPr lang="en-US" dirty="0"/>
              <a:t>(s) and Rates (op/s)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629989-1470-498E-99A2-0FADB5017C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762000"/>
            <a:ext cx="10566400" cy="5562600"/>
          </a:xfrm>
        </p:spPr>
        <p:txBody>
          <a:bodyPr>
            <a:normAutofit/>
          </a:bodyPr>
          <a:lstStyle/>
          <a:p>
            <a:r>
              <a:rPr lang="en-US" b="1" i="1" dirty="0" smtClean="0">
                <a:solidFill>
                  <a:srgbClr val="FF0000"/>
                </a:solidFill>
              </a:rPr>
              <a:t>Latency</a:t>
            </a:r>
            <a:r>
              <a:rPr lang="en-US" dirty="0" smtClean="0"/>
              <a:t> </a:t>
            </a:r>
            <a:r>
              <a:rPr lang="en-US" dirty="0"/>
              <a:t>– time to complete a task</a:t>
            </a:r>
          </a:p>
          <a:p>
            <a:pPr lvl="1"/>
            <a:r>
              <a:rPr lang="en-US" dirty="0"/>
              <a:t>Measured in units of time (s, </a:t>
            </a:r>
            <a:r>
              <a:rPr lang="en-US" dirty="0" err="1"/>
              <a:t>ms</a:t>
            </a:r>
            <a:r>
              <a:rPr lang="en-US" dirty="0"/>
              <a:t>, us, …, hours, years)</a:t>
            </a:r>
          </a:p>
          <a:p>
            <a:r>
              <a:rPr lang="en-US" b="1" i="1" dirty="0">
                <a:solidFill>
                  <a:srgbClr val="FF0000"/>
                </a:solidFill>
              </a:rPr>
              <a:t>Response Time </a:t>
            </a:r>
            <a:r>
              <a:rPr lang="en-US" dirty="0"/>
              <a:t>- time to initiate and operation and get its response</a:t>
            </a:r>
          </a:p>
          <a:p>
            <a:pPr lvl="1"/>
            <a:r>
              <a:rPr lang="en-US" dirty="0"/>
              <a:t>Able to issue one that </a:t>
            </a:r>
            <a:r>
              <a:rPr lang="en-US" i="1" dirty="0"/>
              <a:t>depends</a:t>
            </a:r>
            <a:r>
              <a:rPr lang="en-US" dirty="0"/>
              <a:t> on the result</a:t>
            </a:r>
          </a:p>
          <a:p>
            <a:pPr lvl="1"/>
            <a:r>
              <a:rPr lang="en-US" dirty="0"/>
              <a:t>Know that it is done (anti-dependence, resource usage)</a:t>
            </a:r>
          </a:p>
          <a:p>
            <a:r>
              <a:rPr lang="en-US" b="1" i="1" dirty="0">
                <a:solidFill>
                  <a:srgbClr val="FF0000"/>
                </a:solidFill>
              </a:rPr>
              <a:t>Throughput</a:t>
            </a:r>
            <a:r>
              <a:rPr lang="en-US" b="1" i="1" dirty="0"/>
              <a:t> </a:t>
            </a:r>
            <a:r>
              <a:rPr lang="en-US" dirty="0"/>
              <a:t>or</a:t>
            </a:r>
            <a:r>
              <a:rPr lang="en-US" b="1" i="1" dirty="0"/>
              <a:t> </a:t>
            </a:r>
            <a:r>
              <a:rPr lang="en-US" b="1" i="1" dirty="0">
                <a:solidFill>
                  <a:srgbClr val="FF0000"/>
                </a:solidFill>
              </a:rPr>
              <a:t>Bandwidth</a:t>
            </a:r>
            <a:r>
              <a:rPr lang="en-US" dirty="0"/>
              <a:t> – rate at which tasks are performed</a:t>
            </a:r>
          </a:p>
          <a:p>
            <a:pPr lvl="1"/>
            <a:r>
              <a:rPr lang="en-US" dirty="0"/>
              <a:t>Measured in units of things per unit time (ops/s, </a:t>
            </a:r>
            <a:r>
              <a:rPr lang="en-US" dirty="0" smtClean="0"/>
              <a:t>GFLOP/s)</a:t>
            </a:r>
          </a:p>
          <a:p>
            <a:r>
              <a:rPr lang="en-US" b="1" i="1" dirty="0" smtClean="0">
                <a:solidFill>
                  <a:srgbClr val="FF0000"/>
                </a:solidFill>
              </a:rPr>
              <a:t>Start up or “Overhead” </a:t>
            </a:r>
            <a:r>
              <a:rPr lang="en-US" b="1" i="1" dirty="0" smtClean="0"/>
              <a:t>– </a:t>
            </a:r>
            <a:r>
              <a:rPr lang="en-US" dirty="0" smtClean="0"/>
              <a:t>time to initiate an operation</a:t>
            </a:r>
          </a:p>
          <a:p>
            <a:r>
              <a:rPr lang="en-US" dirty="0"/>
              <a:t>Most I/O operations are roughly linear in </a:t>
            </a:r>
            <a:r>
              <a:rPr lang="en-US" i="1" dirty="0"/>
              <a:t>b</a:t>
            </a:r>
            <a:r>
              <a:rPr lang="en-US" dirty="0"/>
              <a:t> bytes</a:t>
            </a:r>
          </a:p>
          <a:p>
            <a:pPr lvl="1"/>
            <a:r>
              <a:rPr lang="en-US" dirty="0"/>
              <a:t>Latency(b) = Overhead + </a:t>
            </a:r>
            <a:r>
              <a:rPr lang="en-US" dirty="0" smtClean="0"/>
              <a:t>b/</a:t>
            </a:r>
            <a:r>
              <a:rPr lang="en-US" dirty="0" err="1" smtClean="0"/>
              <a:t>TransferCapacity</a:t>
            </a:r>
            <a:endParaRPr lang="en-US" b="1" i="1" dirty="0"/>
          </a:p>
          <a:p>
            <a:r>
              <a:rPr lang="en-US" dirty="0"/>
              <a:t>Performance???</a:t>
            </a:r>
          </a:p>
          <a:p>
            <a:pPr lvl="1"/>
            <a:r>
              <a:rPr lang="en-US" dirty="0"/>
              <a:t>Operation time (4 mins to run a mile…)</a:t>
            </a:r>
          </a:p>
          <a:p>
            <a:pPr lvl="1"/>
            <a:r>
              <a:rPr lang="en-US" dirty="0"/>
              <a:t>Rate (mph, mpg, …) </a:t>
            </a:r>
          </a:p>
        </p:txBody>
      </p:sp>
    </p:spTree>
    <p:extLst>
      <p:ext uri="{BB962C8B-B14F-4D97-AF65-F5344CB8AC3E}">
        <p14:creationId xmlns:p14="http://schemas.microsoft.com/office/powerpoint/2010/main" val="19444867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863057-7EAC-4810-BF67-AC648A72D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Overhead in Fast Network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BAD3140-C821-4D74-B05E-76CC4C7F06B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28600" y="1143000"/>
                <a:ext cx="6304722" cy="4931741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Consider a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</m:t>
                    </m:r>
                    <m:r>
                      <m:rPr>
                        <m:nor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Gb</m:t>
                    </m:r>
                    <m:r>
                      <m:rPr>
                        <m:nor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/</m:t>
                    </m:r>
                    <m:r>
                      <m:rPr>
                        <m:nor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s</m:t>
                    </m:r>
                  </m:oMath>
                </a14:m>
                <a:r>
                  <a:rPr lang="en-US" dirty="0"/>
                  <a:t> link 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= 125</m:t>
                    </m:r>
                    <m:r>
                      <m:rPr>
                        <m:nor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MB</m:t>
                    </m:r>
                    <m:r>
                      <m:rPr>
                        <m:nor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/</m:t>
                    </m:r>
                    <m:r>
                      <m:rPr>
                        <m:nor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s</m:t>
                    </m:r>
                  </m:oMath>
                </a14:m>
                <a:r>
                  <a:rPr lang="en-US" dirty="0"/>
                  <a:t>) with startup cost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= 1</m:t>
                    </m:r>
                    <m:r>
                      <m:rPr>
                        <m:nor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ms</m:t>
                    </m:r>
                  </m:oMath>
                </a14:m>
                <a:endParaRPr lang="en-US" dirty="0"/>
              </a:p>
              <a:p>
                <a:r>
                  <a:rPr lang="en-US" dirty="0"/>
                  <a:t>Latency: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Effective Bandwidth:</a:t>
                </a:r>
                <a:br>
                  <a:rPr lang="en-US" dirty="0"/>
                </a:br>
                <a:r>
                  <a:rPr lang="en-US" dirty="0"/>
                  <a:t/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den>
                        </m:f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num>
                      <m:den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⋅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Half-power Bandwidth: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For this example, half-power bandwidth occurs at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= 125</m:t>
                    </m:r>
                    <m:r>
                      <m:rPr>
                        <m:nor/>
                      </m:rPr>
                      <a:rPr lang="en-US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i="0" dirty="0" smtClean="0">
                        <a:latin typeface="Cambria Math" panose="02040503050406030204" pitchFamily="18" charset="0"/>
                      </a:rPr>
                      <m:t>KB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BAD3140-C821-4D74-B05E-76CC4C7F06B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8600" y="1143000"/>
                <a:ext cx="6304722" cy="4931741"/>
              </a:xfrm>
              <a:blipFill>
                <a:blip r:embed="rId2"/>
                <a:stretch>
                  <a:fillRect l="-1354" t="-17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16EAA902-AB5B-48E8-A3A6-723AB59273DA}"/>
              </a:ext>
            </a:extLst>
          </p:cNvPr>
          <p:cNvGrpSpPr/>
          <p:nvPr/>
        </p:nvGrpSpPr>
        <p:grpSpPr>
          <a:xfrm>
            <a:off x="6670537" y="1143000"/>
            <a:ext cx="5441950" cy="4415167"/>
            <a:chOff x="1873250" y="1452233"/>
            <a:chExt cx="5441950" cy="4415167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5ECF77E-2F8A-4004-9DD4-F82DD0AD99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73250" y="1452233"/>
              <a:ext cx="5441950" cy="4415167"/>
            </a:xfrm>
            <a:prstGeom prst="rect">
              <a:avLst/>
            </a:prstGeom>
          </p:spPr>
        </p:pic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2D4F2285-C8FC-4838-BAFC-C4AB539AC870}"/>
                </a:ext>
              </a:extLst>
            </p:cNvPr>
            <p:cNvCxnSpPr/>
            <p:nvPr/>
          </p:nvCxnSpPr>
          <p:spPr>
            <a:xfrm flipV="1">
              <a:off x="3581400" y="2057400"/>
              <a:ext cx="0" cy="3133271"/>
            </a:xfrm>
            <a:prstGeom prst="line">
              <a:avLst/>
            </a:prstGeom>
            <a:ln w="12700" cmpd="sng">
              <a:solidFill>
                <a:srgbClr val="000000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9596585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AD9688-F861-4897-8B9B-B3A2298863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10 </a:t>
            </a:r>
            <a:r>
              <a:rPr lang="en-US" dirty="0" err="1"/>
              <a:t>ms</a:t>
            </a:r>
            <a:r>
              <a:rPr lang="en-US" dirty="0"/>
              <a:t> Startup Cost (e.g., Disk)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5834A4C-8E95-4E1E-BD42-569A64FBF14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5493" y="990600"/>
                <a:ext cx="5715000" cy="4348163"/>
              </a:xfrm>
            </p:spPr>
            <p:txBody>
              <a:bodyPr/>
              <a:lstStyle/>
              <a:p>
                <a:r>
                  <a:rPr lang="en-US" dirty="0"/>
                  <a:t>Half-power bandwidth 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=1.25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MB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Large startup cost can degrade effective bandwidth</a:t>
                </a:r>
              </a:p>
              <a:p>
                <a:endParaRPr lang="en-US" dirty="0"/>
              </a:p>
              <a:p>
                <a:r>
                  <a:rPr lang="en-US" dirty="0"/>
                  <a:t>Amortize it by performing I/O in larger blocks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5834A4C-8E95-4E1E-BD42-569A64FBF14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5493" y="990600"/>
                <a:ext cx="5715000" cy="4348163"/>
              </a:xfrm>
              <a:blipFill>
                <a:blip r:embed="rId2"/>
                <a:stretch>
                  <a:fillRect l="-1494" t="-19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F507856A-EE7D-48C2-B0DC-372E720CF2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8078" y="1066800"/>
            <a:ext cx="6121400" cy="496641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0820DB7-1158-4BEA-9EF1-513AB439DE13}"/>
              </a:ext>
            </a:extLst>
          </p:cNvPr>
          <p:cNvSpPr txBox="1"/>
          <p:nvPr/>
        </p:nvSpPr>
        <p:spPr>
          <a:xfrm>
            <a:off x="7772400" y="4876800"/>
            <a:ext cx="34290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lvl="1"/>
            <a:r>
              <a:rPr lang="en-US" b="0" dirty="0">
                <a:solidFill>
                  <a:srgbClr val="FF0000"/>
                </a:solidFill>
                <a:latin typeface="Gill Sans" charset="0"/>
                <a:ea typeface="Gill Sans" charset="0"/>
                <a:cs typeface="Gill Sans" charset="0"/>
              </a:rPr>
              <a:t>Half-power b = 1,250,000 bytes!</a:t>
            </a:r>
          </a:p>
        </p:txBody>
      </p:sp>
    </p:spTree>
    <p:extLst>
      <p:ext uri="{BB962C8B-B14F-4D97-AF65-F5344CB8AC3E}">
        <p14:creationId xmlns:p14="http://schemas.microsoft.com/office/powerpoint/2010/main" val="259364515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A0498F-293B-4D96-A7A7-BA1808506D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Determines Peak BW for I/O?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76FE99-148A-4CBC-AAB4-E8D4184903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Bus Speed</a:t>
            </a:r>
          </a:p>
          <a:p>
            <a:pPr lvl="1"/>
            <a:r>
              <a:rPr lang="en-US" dirty="0"/>
              <a:t>PCI-X: 1064 MB/s = 133 MHz x 64 bit (per lane)</a:t>
            </a:r>
          </a:p>
          <a:p>
            <a:pPr lvl="1"/>
            <a:r>
              <a:rPr lang="en-US" dirty="0"/>
              <a:t>ULTRA WIDE SCSI: 40 MB/s</a:t>
            </a:r>
          </a:p>
          <a:p>
            <a:pPr lvl="1"/>
            <a:r>
              <a:rPr lang="en-US" dirty="0"/>
              <a:t>Serial Attached SCSI &amp; Serial ATA &amp; IEEE 1394 (firewire): 1.6 Gb/s full duplex (200 MB/s)</a:t>
            </a:r>
          </a:p>
          <a:p>
            <a:pPr lvl="1"/>
            <a:r>
              <a:rPr lang="en-US" dirty="0"/>
              <a:t>USB 3.0 – 5 Gb/s</a:t>
            </a:r>
          </a:p>
          <a:p>
            <a:pPr lvl="1"/>
            <a:r>
              <a:rPr lang="en-US" dirty="0"/>
              <a:t>Thunderbolt 3 – 40 Gb/s </a:t>
            </a:r>
          </a:p>
          <a:p>
            <a:pPr lvl="1"/>
            <a:endParaRPr lang="en-US" sz="1600" dirty="0"/>
          </a:p>
          <a:p>
            <a:r>
              <a:rPr lang="en-US" dirty="0"/>
              <a:t>Device Transfer Bandwidth</a:t>
            </a:r>
          </a:p>
          <a:p>
            <a:pPr lvl="1"/>
            <a:r>
              <a:rPr lang="en-US" dirty="0"/>
              <a:t>Rotational speed of disk</a:t>
            </a:r>
          </a:p>
          <a:p>
            <a:pPr lvl="1"/>
            <a:r>
              <a:rPr lang="en-US" dirty="0"/>
              <a:t>Write / Read rate of NAND flash</a:t>
            </a:r>
          </a:p>
          <a:p>
            <a:pPr lvl="1"/>
            <a:r>
              <a:rPr lang="en-US" dirty="0"/>
              <a:t>Signaling rate of network link</a:t>
            </a:r>
          </a:p>
          <a:p>
            <a:pPr lvl="1"/>
            <a:endParaRPr lang="en-US" sz="1600" dirty="0"/>
          </a:p>
          <a:p>
            <a:r>
              <a:rPr lang="en-US" dirty="0"/>
              <a:t>Whatever is the bottleneck in the path…</a:t>
            </a:r>
          </a:p>
        </p:txBody>
      </p:sp>
    </p:spTree>
    <p:extLst>
      <p:ext uri="{BB962C8B-B14F-4D97-AF65-F5344CB8AC3E}">
        <p14:creationId xmlns:p14="http://schemas.microsoft.com/office/powerpoint/2010/main" val="322887270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FC7671-5B1A-4934-9405-5DA0963894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Overall </a:t>
            </a:r>
            <a:r>
              <a:rPr lang="en-US" dirty="0" smtClean="0"/>
              <a:t>Performance for I/O Path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DDDD45-44B2-4975-8869-8AFCE7BC59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7097" y="1273176"/>
            <a:ext cx="6114908" cy="4351338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  <a:spcBef>
                <a:spcPct val="20000"/>
              </a:spcBef>
            </a:pPr>
            <a:r>
              <a:rPr lang="en-US" dirty="0">
                <a:ea typeface="MS PGothic" charset="0"/>
              </a:rPr>
              <a:t>Performance of I/O subsystem</a:t>
            </a:r>
            <a:endParaRPr lang="en-US" b="1" dirty="0">
              <a:ea typeface="MS PGothic" charset="0"/>
            </a:endParaRPr>
          </a:p>
          <a:p>
            <a:pPr lvl="1">
              <a:lnSpc>
                <a:spcPct val="80000"/>
              </a:lnSpc>
              <a:spcBef>
                <a:spcPct val="20000"/>
              </a:spcBef>
            </a:pPr>
            <a:r>
              <a:rPr lang="en-US" dirty="0">
                <a:ea typeface="MS PGothic" charset="0"/>
              </a:rPr>
              <a:t>Metrics: Response Time, Throughput </a:t>
            </a:r>
          </a:p>
          <a:p>
            <a:pPr lvl="1">
              <a:lnSpc>
                <a:spcPct val="80000"/>
              </a:lnSpc>
              <a:spcBef>
                <a:spcPct val="20000"/>
              </a:spcBef>
            </a:pPr>
            <a:r>
              <a:rPr lang="en-US" dirty="0">
                <a:ea typeface="MS PGothic" charset="0"/>
              </a:rPr>
              <a:t>Effective BW = transfer size / response time</a:t>
            </a:r>
          </a:p>
          <a:p>
            <a:pPr lvl="1">
              <a:lnSpc>
                <a:spcPct val="80000"/>
              </a:lnSpc>
              <a:spcBef>
                <a:spcPct val="20000"/>
              </a:spcBef>
            </a:pPr>
            <a:r>
              <a:rPr lang="en-US" dirty="0">
                <a:ea typeface="MS PGothic" charset="0"/>
              </a:rPr>
              <a:t>Contributing factors to latency:</a:t>
            </a:r>
          </a:p>
          <a:p>
            <a:pPr lvl="2">
              <a:lnSpc>
                <a:spcPct val="80000"/>
              </a:lnSpc>
              <a:spcBef>
                <a:spcPct val="20000"/>
              </a:spcBef>
            </a:pPr>
            <a:r>
              <a:rPr lang="en-US" dirty="0">
                <a:ea typeface="MS PGothic" charset="0"/>
              </a:rPr>
              <a:t>Software paths (can be loosely modeled by a queue)</a:t>
            </a:r>
          </a:p>
          <a:p>
            <a:pPr lvl="2">
              <a:lnSpc>
                <a:spcPct val="80000"/>
              </a:lnSpc>
              <a:spcBef>
                <a:spcPct val="20000"/>
              </a:spcBef>
            </a:pPr>
            <a:r>
              <a:rPr lang="en-US" dirty="0">
                <a:ea typeface="MS PGothic" charset="0"/>
              </a:rPr>
              <a:t>Hardware controller</a:t>
            </a:r>
          </a:p>
          <a:p>
            <a:pPr lvl="2">
              <a:lnSpc>
                <a:spcPct val="80000"/>
              </a:lnSpc>
              <a:spcBef>
                <a:spcPct val="20000"/>
              </a:spcBef>
            </a:pPr>
            <a:r>
              <a:rPr lang="en-US" dirty="0">
                <a:ea typeface="MS PGothic" charset="0"/>
              </a:rPr>
              <a:t>I/O device service time</a:t>
            </a:r>
          </a:p>
          <a:p>
            <a:pPr>
              <a:lnSpc>
                <a:spcPct val="80000"/>
              </a:lnSpc>
              <a:spcBef>
                <a:spcPct val="20000"/>
              </a:spcBef>
            </a:pPr>
            <a:r>
              <a:rPr lang="en-US" dirty="0">
                <a:ea typeface="MS PGothic" charset="0"/>
              </a:rPr>
              <a:t>Queuing behavior:</a:t>
            </a:r>
          </a:p>
          <a:p>
            <a:pPr lvl="1">
              <a:lnSpc>
                <a:spcPct val="80000"/>
              </a:lnSpc>
              <a:spcBef>
                <a:spcPct val="20000"/>
              </a:spcBef>
            </a:pPr>
            <a:r>
              <a:rPr lang="en-US" dirty="0">
                <a:ea typeface="MS PGothic" charset="0"/>
              </a:rPr>
              <a:t>Can lead to big increases of latency as utilization increases</a:t>
            </a:r>
          </a:p>
          <a:p>
            <a:pPr lvl="1">
              <a:lnSpc>
                <a:spcPct val="80000"/>
              </a:lnSpc>
              <a:spcBef>
                <a:spcPct val="20000"/>
              </a:spcBef>
            </a:pPr>
            <a:r>
              <a:rPr lang="en-US" dirty="0">
                <a:ea typeface="MS PGothic" charset="0"/>
              </a:rPr>
              <a:t>Solutions?</a:t>
            </a:r>
          </a:p>
          <a:p>
            <a:pPr lvl="1">
              <a:lnSpc>
                <a:spcPct val="80000"/>
              </a:lnSpc>
              <a:spcBef>
                <a:spcPct val="20000"/>
              </a:spcBef>
            </a:pPr>
            <a:endParaRPr lang="en-US" dirty="0">
              <a:ea typeface="MS PGothic" charset="0"/>
            </a:endParaRPr>
          </a:p>
          <a:p>
            <a:endParaRPr lang="en-US" dirty="0"/>
          </a:p>
        </p:txBody>
      </p:sp>
      <p:grpSp>
        <p:nvGrpSpPr>
          <p:cNvPr id="34" name="Group 44">
            <a:extLst>
              <a:ext uri="{FF2B5EF4-FFF2-40B4-BE49-F238E27FC236}">
                <a16:creationId xmlns:a16="http://schemas.microsoft.com/office/drawing/2014/main" id="{6984D624-696A-4F00-9BA1-09A140334C9E}"/>
              </a:ext>
            </a:extLst>
          </p:cNvPr>
          <p:cNvGrpSpPr>
            <a:grpSpLocks/>
          </p:cNvGrpSpPr>
          <p:nvPr/>
        </p:nvGrpSpPr>
        <p:grpSpPr bwMode="auto">
          <a:xfrm>
            <a:off x="6361043" y="990600"/>
            <a:ext cx="6096000" cy="1844676"/>
            <a:chOff x="0" y="624"/>
            <a:chExt cx="3840" cy="1162"/>
          </a:xfrm>
        </p:grpSpPr>
        <p:sp>
          <p:nvSpPr>
            <p:cNvPr id="35" name="Line 27">
              <a:extLst>
                <a:ext uri="{FF2B5EF4-FFF2-40B4-BE49-F238E27FC236}">
                  <a16:creationId xmlns:a16="http://schemas.microsoft.com/office/drawing/2014/main" id="{839D0CDE-12A1-46CF-BA28-BE6A581125C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18" y="1036"/>
              <a:ext cx="374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20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36" name="Rectangle 3">
              <a:extLst>
                <a:ext uri="{FF2B5EF4-FFF2-40B4-BE49-F238E27FC236}">
                  <a16:creationId xmlns:a16="http://schemas.microsoft.com/office/drawing/2014/main" id="{5A382E9D-C8A5-4148-8A41-64C04751C6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584"/>
              <a:ext cx="3840" cy="2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3500" tIns="25400" rIns="63500" bIns="25400">
              <a:spAutoFit/>
            </a:bodyPr>
            <a:lstStyle/>
            <a:p>
              <a:pPr algn="l">
                <a:lnSpc>
                  <a:spcPct val="85000"/>
                </a:lnSpc>
                <a:spcBef>
                  <a:spcPct val="0"/>
                </a:spcBef>
                <a:buSzTx/>
              </a:pPr>
              <a:r>
                <a:rPr lang="en-US" sz="2000" b="0" dirty="0">
                  <a:latin typeface="Gill Sans" charset="0"/>
                  <a:ea typeface="Gill Sans" charset="0"/>
                  <a:cs typeface="Gill Sans" charset="0"/>
                </a:rPr>
                <a:t>Response Time = Queue + I/O device service time</a:t>
              </a:r>
            </a:p>
          </p:txBody>
        </p:sp>
        <p:sp>
          <p:nvSpPr>
            <p:cNvPr id="37" name="AutoShape 33">
              <a:extLst>
                <a:ext uri="{FF2B5EF4-FFF2-40B4-BE49-F238E27FC236}">
                  <a16:creationId xmlns:a16="http://schemas.microsoft.com/office/drawing/2014/main" id="{57C4538D-7D18-49A6-BA3D-734D73AE4C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1" y="849"/>
              <a:ext cx="569" cy="373"/>
            </a:xfrm>
            <a:prstGeom prst="roundRect">
              <a:avLst>
                <a:gd name="adj" fmla="val 12495"/>
              </a:avLst>
            </a:prstGeom>
            <a:solidFill>
              <a:srgbClr val="FFFF00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20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38" name="Rectangle 21">
              <a:extLst>
                <a:ext uri="{FF2B5EF4-FFF2-40B4-BE49-F238E27FC236}">
                  <a16:creationId xmlns:a16="http://schemas.microsoft.com/office/drawing/2014/main" id="{EFD26251-823C-405A-829D-3F7D025773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2" y="750"/>
              <a:ext cx="579" cy="571"/>
            </a:xfrm>
            <a:prstGeom prst="rect">
              <a:avLst/>
            </a:prstGeom>
            <a:solidFill>
              <a:srgbClr val="00FFFF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228600" indent="-228600"/>
              <a:r>
                <a:rPr lang="en-US" sz="2000" b="0" dirty="0">
                  <a:latin typeface="Gill Sans" charset="0"/>
                  <a:ea typeface="Gill Sans" charset="0"/>
                  <a:cs typeface="Gill Sans" charset="0"/>
                </a:rPr>
                <a:t>User</a:t>
              </a:r>
            </a:p>
            <a:p>
              <a:pPr marL="228600" indent="-228600"/>
              <a:r>
                <a:rPr lang="en-US" sz="2000" b="0" dirty="0">
                  <a:latin typeface="Gill Sans" charset="0"/>
                  <a:ea typeface="Gill Sans" charset="0"/>
                  <a:cs typeface="Gill Sans" charset="0"/>
                </a:rPr>
                <a:t>Thread</a:t>
              </a:r>
            </a:p>
          </p:txBody>
        </p:sp>
        <p:sp>
          <p:nvSpPr>
            <p:cNvPr id="39" name="Rectangle 23">
              <a:extLst>
                <a:ext uri="{FF2B5EF4-FFF2-40B4-BE49-F238E27FC236}">
                  <a16:creationId xmlns:a16="http://schemas.microsoft.com/office/drawing/2014/main" id="{B00F6184-56A7-4B84-ABE3-F4BFB2B99F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8" y="882"/>
              <a:ext cx="471" cy="307"/>
            </a:xfrm>
            <a:prstGeom prst="rect">
              <a:avLst/>
            </a:prstGeom>
            <a:solidFill>
              <a:srgbClr val="53FB25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20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40" name="Line 24">
              <a:extLst>
                <a:ext uri="{FF2B5EF4-FFF2-40B4-BE49-F238E27FC236}">
                  <a16:creationId xmlns:a16="http://schemas.microsoft.com/office/drawing/2014/main" id="{F4201638-B4CB-4C4F-8064-D3733D2DD41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90" y="874"/>
              <a:ext cx="0" cy="32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20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41" name="Line 25">
              <a:extLst>
                <a:ext uri="{FF2B5EF4-FFF2-40B4-BE49-F238E27FC236}">
                  <a16:creationId xmlns:a16="http://schemas.microsoft.com/office/drawing/2014/main" id="{D17AF760-4F1E-4E2C-AD73-22631AA3B12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2" y="875"/>
              <a:ext cx="0" cy="32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20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42" name="Rectangle 26">
              <a:extLst>
                <a:ext uri="{FF2B5EF4-FFF2-40B4-BE49-F238E27FC236}">
                  <a16:creationId xmlns:a16="http://schemas.microsoft.com/office/drawing/2014/main" id="{22E08406-4280-4394-8C5F-259361546B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0" y="1200"/>
              <a:ext cx="788" cy="3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3500" tIns="25400" rIns="63500" bIns="25400">
              <a:spAutoFit/>
            </a:bodyPr>
            <a:lstStyle/>
            <a:p>
              <a:pPr>
                <a:lnSpc>
                  <a:spcPct val="85000"/>
                </a:lnSpc>
                <a:spcBef>
                  <a:spcPct val="0"/>
                </a:spcBef>
                <a:buSzTx/>
              </a:pPr>
              <a:r>
                <a:rPr lang="en-US" sz="2000" b="0">
                  <a:latin typeface="Gill Sans" charset="0"/>
                  <a:ea typeface="Gill Sans" charset="0"/>
                  <a:cs typeface="Gill Sans" charset="0"/>
                </a:rPr>
                <a:t>Queue</a:t>
              </a:r>
            </a:p>
            <a:p>
              <a:pPr>
                <a:lnSpc>
                  <a:spcPct val="85000"/>
                </a:lnSpc>
                <a:spcBef>
                  <a:spcPct val="0"/>
                </a:spcBef>
                <a:buSzTx/>
              </a:pPr>
              <a:r>
                <a:rPr lang="en-US" sz="2000" b="0">
                  <a:latin typeface="Gill Sans" charset="0"/>
                  <a:ea typeface="Gill Sans" charset="0"/>
                  <a:cs typeface="Gill Sans" charset="0"/>
                </a:rPr>
                <a:t>[OS Paths]</a:t>
              </a:r>
            </a:p>
          </p:txBody>
        </p:sp>
        <p:sp>
          <p:nvSpPr>
            <p:cNvPr id="43" name="Rectangle 28">
              <a:extLst>
                <a:ext uri="{FF2B5EF4-FFF2-40B4-BE49-F238E27FC236}">
                  <a16:creationId xmlns:a16="http://schemas.microsoft.com/office/drawing/2014/main" id="{5905CC0C-82B6-45C6-BCF0-2D4202ABDC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26" y="624"/>
              <a:ext cx="374" cy="822"/>
            </a:xfrm>
            <a:prstGeom prst="rect">
              <a:avLst/>
            </a:prstGeom>
            <a:solidFill>
              <a:srgbClr val="FFFF00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vert="eaVert" wrap="none" anchor="ctr"/>
            <a:lstStyle/>
            <a:p>
              <a:pPr marL="228600" indent="-228600"/>
              <a:r>
                <a:rPr lang="en-US" sz="2000" b="0">
                  <a:latin typeface="Gill Sans" charset="0"/>
                  <a:ea typeface="Gill Sans" charset="0"/>
                  <a:cs typeface="Gill Sans" charset="0"/>
                </a:rPr>
                <a:t>Controller</a:t>
              </a:r>
            </a:p>
          </p:txBody>
        </p:sp>
        <p:sp>
          <p:nvSpPr>
            <p:cNvPr id="44" name="Line 30">
              <a:extLst>
                <a:ext uri="{FF2B5EF4-FFF2-40B4-BE49-F238E27FC236}">
                  <a16:creationId xmlns:a16="http://schemas.microsoft.com/office/drawing/2014/main" id="{3B0AFCB7-68BF-47F3-904E-425D6F91595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96" y="1036"/>
              <a:ext cx="32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20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45" name="Rectangle 31">
              <a:extLst>
                <a:ext uri="{FF2B5EF4-FFF2-40B4-BE49-F238E27FC236}">
                  <a16:creationId xmlns:a16="http://schemas.microsoft.com/office/drawing/2014/main" id="{EC01275F-372E-4532-A65C-6BA8B50DDE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31" y="864"/>
              <a:ext cx="493" cy="3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3500" tIns="25400" rIns="63500" bIns="25400">
              <a:spAutoFit/>
            </a:bodyPr>
            <a:lstStyle/>
            <a:p>
              <a:pPr>
                <a:lnSpc>
                  <a:spcPct val="85000"/>
                </a:lnSpc>
                <a:spcBef>
                  <a:spcPct val="0"/>
                </a:spcBef>
                <a:buSzTx/>
              </a:pPr>
              <a:r>
                <a:rPr lang="en-US" sz="2000" b="0" dirty="0">
                  <a:latin typeface="Gill Sans" charset="0"/>
                  <a:ea typeface="Gill Sans" charset="0"/>
                  <a:cs typeface="Gill Sans" charset="0"/>
                </a:rPr>
                <a:t>I/O</a:t>
              </a:r>
            </a:p>
            <a:p>
              <a:pPr>
                <a:lnSpc>
                  <a:spcPct val="85000"/>
                </a:lnSpc>
                <a:spcBef>
                  <a:spcPct val="0"/>
                </a:spcBef>
                <a:buSzTx/>
              </a:pPr>
              <a:r>
                <a:rPr lang="en-US" sz="2000" b="0" dirty="0">
                  <a:latin typeface="Gill Sans" charset="0"/>
                  <a:ea typeface="Gill Sans" charset="0"/>
                  <a:cs typeface="Gill Sans" charset="0"/>
                </a:rPr>
                <a:t>device</a:t>
              </a:r>
            </a:p>
          </p:txBody>
        </p:sp>
        <p:sp>
          <p:nvSpPr>
            <p:cNvPr id="46" name="Line 32">
              <a:extLst>
                <a:ext uri="{FF2B5EF4-FFF2-40B4-BE49-F238E27FC236}">
                  <a16:creationId xmlns:a16="http://schemas.microsoft.com/office/drawing/2014/main" id="{84C60557-1D66-49C6-B946-03230CA7F39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00" y="1036"/>
              <a:ext cx="21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2000" b="0">
                <a:latin typeface="Gill Sans" charset="0"/>
                <a:ea typeface="Gill Sans" charset="0"/>
                <a:cs typeface="Gill Sans" charset="0"/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AF043FA3-DA66-4AB5-B57D-2E32610DADBC}"/>
              </a:ext>
            </a:extLst>
          </p:cNvPr>
          <p:cNvGrpSpPr>
            <a:grpSpLocks/>
          </p:cNvGrpSpPr>
          <p:nvPr/>
        </p:nvGrpSpPr>
        <p:grpSpPr bwMode="auto">
          <a:xfrm>
            <a:off x="7177019" y="3090863"/>
            <a:ext cx="3554413" cy="3078163"/>
            <a:chOff x="5413376" y="685800"/>
            <a:chExt cx="3554413" cy="3078163"/>
          </a:xfrm>
        </p:grpSpPr>
        <p:grpSp>
          <p:nvGrpSpPr>
            <p:cNvPr id="48" name="Group 53">
              <a:extLst>
                <a:ext uri="{FF2B5EF4-FFF2-40B4-BE49-F238E27FC236}">
                  <a16:creationId xmlns:a16="http://schemas.microsoft.com/office/drawing/2014/main" id="{6B8EE744-EE03-47A2-83BE-954C6804CCE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413376" y="685800"/>
              <a:ext cx="3554413" cy="3078163"/>
              <a:chOff x="3410" y="432"/>
              <a:chExt cx="2239" cy="1939"/>
            </a:xfrm>
          </p:grpSpPr>
          <p:sp>
            <p:nvSpPr>
              <p:cNvPr id="50" name="Rectangle 4">
                <a:extLst>
                  <a:ext uri="{FF2B5EF4-FFF2-40B4-BE49-F238E27FC236}">
                    <a16:creationId xmlns:a16="http://schemas.microsoft.com/office/drawing/2014/main" id="{8B0B58E4-7546-447E-A268-DAD4825405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14" y="1255"/>
                <a:ext cx="777" cy="1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2000" b="0">
                  <a:latin typeface="Gill Sans" charset="0"/>
                  <a:ea typeface="Gill Sans" charset="0"/>
                  <a:cs typeface="Gill Sans" charset="0"/>
                </a:endParaRPr>
              </a:p>
            </p:txBody>
          </p:sp>
          <p:sp>
            <p:nvSpPr>
              <p:cNvPr id="51" name="Rectangle 5">
                <a:extLst>
                  <a:ext uri="{FF2B5EF4-FFF2-40B4-BE49-F238E27FC236}">
                    <a16:creationId xmlns:a16="http://schemas.microsoft.com/office/drawing/2014/main" id="{B29A7F82-E4F6-4AA9-933B-0B45A82D1D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45" y="1827"/>
                <a:ext cx="404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63500" tIns="25400" rIns="63500" bIns="25400">
                <a:spAutoFit/>
              </a:bodyPr>
              <a:lstStyle/>
              <a:p>
                <a:pPr algn="l">
                  <a:lnSpc>
                    <a:spcPct val="90000"/>
                  </a:lnSpc>
                  <a:spcBef>
                    <a:spcPct val="0"/>
                  </a:spcBef>
                  <a:buSzTx/>
                </a:pPr>
                <a:r>
                  <a:rPr lang="en-US" b="0">
                    <a:latin typeface="Gill Sans" charset="0"/>
                    <a:ea typeface="Gill Sans" charset="0"/>
                    <a:cs typeface="Gill Sans" charset="0"/>
                  </a:rPr>
                  <a:t>100%</a:t>
                </a:r>
              </a:p>
            </p:txBody>
          </p:sp>
          <p:sp>
            <p:nvSpPr>
              <p:cNvPr id="52" name="Line 6">
                <a:extLst>
                  <a:ext uri="{FF2B5EF4-FFF2-40B4-BE49-F238E27FC236}">
                    <a16:creationId xmlns:a16="http://schemas.microsoft.com/office/drawing/2014/main" id="{CA20F0CA-7608-4DF7-913B-BCD7DF9F618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728" y="432"/>
                <a:ext cx="1" cy="137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2000" b="0">
                  <a:latin typeface="Gill Sans" charset="0"/>
                  <a:ea typeface="Gill Sans" charset="0"/>
                  <a:cs typeface="Gill Sans" charset="0"/>
                </a:endParaRPr>
              </a:p>
            </p:txBody>
          </p:sp>
          <p:sp>
            <p:nvSpPr>
              <p:cNvPr id="53" name="Line 7">
                <a:extLst>
                  <a:ext uri="{FF2B5EF4-FFF2-40B4-BE49-F238E27FC236}">
                    <a16:creationId xmlns:a16="http://schemas.microsoft.com/office/drawing/2014/main" id="{7570CFCF-E24C-411E-92F0-BA20A352099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34" y="1803"/>
                <a:ext cx="1512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2000" b="0" dirty="0">
                  <a:latin typeface="Gill Sans" charset="0"/>
                  <a:ea typeface="Gill Sans" charset="0"/>
                  <a:cs typeface="Gill Sans" charset="0"/>
                </a:endParaRPr>
              </a:p>
            </p:txBody>
          </p:sp>
          <p:sp>
            <p:nvSpPr>
              <p:cNvPr id="54" name="Rectangle 8">
                <a:extLst>
                  <a:ext uri="{FF2B5EF4-FFF2-40B4-BE49-F238E27FC236}">
                    <a16:creationId xmlns:a16="http://schemas.microsoft.com/office/drawing/2014/main" id="{F4BEFBEF-B0F2-4AB6-8FD8-E4BDCE2E44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71" y="449"/>
                <a:ext cx="752" cy="36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63500" tIns="25400" rIns="63500" bIns="25400">
                <a:spAutoFit/>
              </a:bodyPr>
              <a:lstStyle/>
              <a:p>
                <a:pPr algn="l">
                  <a:lnSpc>
                    <a:spcPct val="85000"/>
                  </a:lnSpc>
                  <a:spcBef>
                    <a:spcPct val="0"/>
                  </a:spcBef>
                  <a:buSzTx/>
                </a:pPr>
                <a:r>
                  <a:rPr lang="en-US" sz="2000" b="0">
                    <a:latin typeface="Gill Sans" charset="0"/>
                    <a:ea typeface="Gill Sans" charset="0"/>
                    <a:cs typeface="Gill Sans" charset="0"/>
                  </a:rPr>
                  <a:t>Response</a:t>
                </a:r>
              </a:p>
              <a:p>
                <a:pPr algn="l">
                  <a:lnSpc>
                    <a:spcPct val="85000"/>
                  </a:lnSpc>
                  <a:spcBef>
                    <a:spcPct val="0"/>
                  </a:spcBef>
                  <a:buSzTx/>
                </a:pPr>
                <a:r>
                  <a:rPr lang="en-US" sz="2000" b="0">
                    <a:latin typeface="Gill Sans" charset="0"/>
                    <a:ea typeface="Gill Sans" charset="0"/>
                    <a:cs typeface="Gill Sans" charset="0"/>
                  </a:rPr>
                  <a:t>Time (ms)</a:t>
                </a:r>
              </a:p>
            </p:txBody>
          </p:sp>
          <p:sp>
            <p:nvSpPr>
              <p:cNvPr id="55" name="Rectangle 9">
                <a:extLst>
                  <a:ext uri="{FF2B5EF4-FFF2-40B4-BE49-F238E27FC236}">
                    <a16:creationId xmlns:a16="http://schemas.microsoft.com/office/drawing/2014/main" id="{99D6A9D1-E8FD-4B9E-8682-AD444DC965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67" y="2004"/>
                <a:ext cx="1781" cy="36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63500" tIns="25400" rIns="63500" bIns="25400">
                <a:spAutoFit/>
              </a:bodyPr>
              <a:lstStyle/>
              <a:p>
                <a:pPr>
                  <a:lnSpc>
                    <a:spcPct val="85000"/>
                  </a:lnSpc>
                  <a:spcBef>
                    <a:spcPct val="0"/>
                  </a:spcBef>
                  <a:buSzTx/>
                </a:pPr>
                <a:r>
                  <a:rPr lang="en-US" sz="2000" b="0" dirty="0">
                    <a:latin typeface="Gill Sans" charset="0"/>
                    <a:ea typeface="Gill Sans" charset="0"/>
                    <a:cs typeface="Gill Sans" charset="0"/>
                  </a:rPr>
                  <a:t>Throughput  (Utilization)</a:t>
                </a:r>
              </a:p>
              <a:p>
                <a:pPr>
                  <a:lnSpc>
                    <a:spcPct val="85000"/>
                  </a:lnSpc>
                  <a:spcBef>
                    <a:spcPct val="0"/>
                  </a:spcBef>
                  <a:buSzTx/>
                </a:pPr>
                <a:r>
                  <a:rPr lang="en-US" sz="2000" b="0" dirty="0">
                    <a:latin typeface="Gill Sans" charset="0"/>
                    <a:ea typeface="Gill Sans" charset="0"/>
                    <a:cs typeface="Gill Sans" charset="0"/>
                  </a:rPr>
                  <a:t>                   (% total BW)</a:t>
                </a:r>
              </a:p>
            </p:txBody>
          </p:sp>
          <p:sp>
            <p:nvSpPr>
              <p:cNvPr id="56" name="Rectangle 10">
                <a:extLst>
                  <a:ext uri="{FF2B5EF4-FFF2-40B4-BE49-F238E27FC236}">
                    <a16:creationId xmlns:a16="http://schemas.microsoft.com/office/drawing/2014/main" id="{4C891FA9-E90A-421F-9112-0FBDAB28EF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90" y="1786"/>
                <a:ext cx="153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63500" tIns="25400" rIns="63500" bIns="25400">
                <a:spAutoFit/>
              </a:bodyPr>
              <a:lstStyle/>
              <a:p>
                <a:pPr algn="l">
                  <a:lnSpc>
                    <a:spcPct val="90000"/>
                  </a:lnSpc>
                  <a:spcBef>
                    <a:spcPct val="0"/>
                  </a:spcBef>
                  <a:buSzTx/>
                </a:pPr>
                <a:r>
                  <a:rPr lang="en-US" b="0">
                    <a:latin typeface="Gill Sans" charset="0"/>
                    <a:ea typeface="Gill Sans" charset="0"/>
                    <a:cs typeface="Gill Sans" charset="0"/>
                  </a:rPr>
                  <a:t>0</a:t>
                </a:r>
              </a:p>
            </p:txBody>
          </p:sp>
          <p:sp>
            <p:nvSpPr>
              <p:cNvPr id="57" name="Rectangle 11">
                <a:extLst>
                  <a:ext uri="{FF2B5EF4-FFF2-40B4-BE49-F238E27FC236}">
                    <a16:creationId xmlns:a16="http://schemas.microsoft.com/office/drawing/2014/main" id="{30E5C9E3-46BD-4F6F-99E6-59ACCA5968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10" y="1305"/>
                <a:ext cx="299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63500" tIns="25400" rIns="63500" bIns="25400">
                <a:spAutoFit/>
              </a:bodyPr>
              <a:lstStyle/>
              <a:p>
                <a:pPr algn="l">
                  <a:lnSpc>
                    <a:spcPct val="90000"/>
                  </a:lnSpc>
                  <a:spcBef>
                    <a:spcPct val="0"/>
                  </a:spcBef>
                  <a:buSzTx/>
                </a:pPr>
                <a:r>
                  <a:rPr lang="en-US" b="0">
                    <a:latin typeface="Gill Sans" charset="0"/>
                    <a:ea typeface="Gill Sans" charset="0"/>
                    <a:cs typeface="Gill Sans" charset="0"/>
                  </a:rPr>
                  <a:t>100</a:t>
                </a:r>
              </a:p>
            </p:txBody>
          </p:sp>
          <p:sp>
            <p:nvSpPr>
              <p:cNvPr id="58" name="Rectangle 12">
                <a:extLst>
                  <a:ext uri="{FF2B5EF4-FFF2-40B4-BE49-F238E27FC236}">
                    <a16:creationId xmlns:a16="http://schemas.microsoft.com/office/drawing/2014/main" id="{59A60098-3185-463D-A215-8CC240FCDC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10" y="904"/>
                <a:ext cx="299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63500" tIns="25400" rIns="63500" bIns="25400">
                <a:spAutoFit/>
              </a:bodyPr>
              <a:lstStyle/>
              <a:p>
                <a:pPr algn="l">
                  <a:lnSpc>
                    <a:spcPct val="90000"/>
                  </a:lnSpc>
                  <a:spcBef>
                    <a:spcPct val="0"/>
                  </a:spcBef>
                  <a:buSzTx/>
                </a:pPr>
                <a:r>
                  <a:rPr lang="en-US" b="0">
                    <a:latin typeface="Gill Sans" charset="0"/>
                    <a:ea typeface="Gill Sans" charset="0"/>
                    <a:cs typeface="Gill Sans" charset="0"/>
                  </a:rPr>
                  <a:t>200</a:t>
                </a:r>
              </a:p>
            </p:txBody>
          </p:sp>
          <p:sp>
            <p:nvSpPr>
              <p:cNvPr id="59" name="Rectangle 13">
                <a:extLst>
                  <a:ext uri="{FF2B5EF4-FFF2-40B4-BE49-F238E27FC236}">
                    <a16:creationId xmlns:a16="http://schemas.microsoft.com/office/drawing/2014/main" id="{51DDE94D-9DFA-49A6-BC10-72CC376DC9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10" y="502"/>
                <a:ext cx="299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63500" tIns="25400" rIns="63500" bIns="25400">
                <a:spAutoFit/>
              </a:bodyPr>
              <a:lstStyle/>
              <a:p>
                <a:pPr algn="l">
                  <a:lnSpc>
                    <a:spcPct val="90000"/>
                  </a:lnSpc>
                  <a:spcBef>
                    <a:spcPct val="0"/>
                  </a:spcBef>
                  <a:buSzTx/>
                </a:pPr>
                <a:r>
                  <a:rPr lang="en-US" b="0">
                    <a:latin typeface="Gill Sans" charset="0"/>
                    <a:ea typeface="Gill Sans" charset="0"/>
                    <a:cs typeface="Gill Sans" charset="0"/>
                  </a:rPr>
                  <a:t>300</a:t>
                </a:r>
              </a:p>
            </p:txBody>
          </p:sp>
          <p:sp>
            <p:nvSpPr>
              <p:cNvPr id="60" name="Rectangle 14">
                <a:extLst>
                  <a:ext uri="{FF2B5EF4-FFF2-40B4-BE49-F238E27FC236}">
                    <a16:creationId xmlns:a16="http://schemas.microsoft.com/office/drawing/2014/main" id="{17579585-BCED-46EE-AFBE-5A1ECC8E51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91" y="1867"/>
                <a:ext cx="259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63500" tIns="25400" rIns="63500" bIns="25400">
                <a:spAutoFit/>
              </a:bodyPr>
              <a:lstStyle/>
              <a:p>
                <a:pPr algn="l">
                  <a:lnSpc>
                    <a:spcPct val="90000"/>
                  </a:lnSpc>
                  <a:spcBef>
                    <a:spcPct val="0"/>
                  </a:spcBef>
                  <a:buSzTx/>
                </a:pPr>
                <a:r>
                  <a:rPr lang="en-US" b="0">
                    <a:latin typeface="Gill Sans" charset="0"/>
                    <a:ea typeface="Gill Sans" charset="0"/>
                    <a:cs typeface="Gill Sans" charset="0"/>
                  </a:rPr>
                  <a:t>0%</a:t>
                </a:r>
              </a:p>
            </p:txBody>
          </p:sp>
        </p:grpSp>
        <p:sp>
          <p:nvSpPr>
            <p:cNvPr id="49" name="Ink 4">
              <a:extLst>
                <a:ext uri="{FF2B5EF4-FFF2-40B4-BE49-F238E27FC236}">
                  <a16:creationId xmlns:a16="http://schemas.microsoft.com/office/drawing/2014/main" id="{97A63007-F5BE-47EA-9D2D-A4D0EFBCBA83}"/>
                </a:ext>
              </a:extLst>
            </p:cNvPr>
            <p:cNvSpPr>
              <a:spLocks noRot="1" noChangeAspect="1" noEditPoints="1" noChangeArrowheads="1" noChangeShapeType="1" noTextEdit="1"/>
            </p:cNvSpPr>
            <p:nvPr/>
          </p:nvSpPr>
          <p:spPr bwMode="auto">
            <a:xfrm>
              <a:off x="5937250" y="758825"/>
              <a:ext cx="2368550" cy="1844675"/>
            </a:xfrm>
            <a:custGeom>
              <a:avLst/>
              <a:gdLst>
                <a:gd name="T0" fmla="*/ 0 w 6060"/>
                <a:gd name="T1" fmla="*/ 2147483647 h 5124"/>
                <a:gd name="T2" fmla="*/ 2147483647 w 6060"/>
                <a:gd name="T3" fmla="*/ 2147483647 h 5124"/>
                <a:gd name="T4" fmla="*/ 2147483647 w 6060"/>
                <a:gd name="T5" fmla="*/ 2147483647 h 5124"/>
                <a:gd name="T6" fmla="*/ 2147483647 w 6060"/>
                <a:gd name="T7" fmla="*/ 2147483647 h 5124"/>
                <a:gd name="T8" fmla="*/ 2147483647 w 6060"/>
                <a:gd name="T9" fmla="*/ 2147483647 h 5124"/>
                <a:gd name="T10" fmla="*/ 2147483647 w 6060"/>
                <a:gd name="T11" fmla="*/ 2147483647 h 5124"/>
                <a:gd name="T12" fmla="*/ 2147483647 w 6060"/>
                <a:gd name="T13" fmla="*/ 2147483647 h 5124"/>
                <a:gd name="T14" fmla="*/ 2147483647 w 6060"/>
                <a:gd name="T15" fmla="*/ 2147483647 h 5124"/>
                <a:gd name="T16" fmla="*/ 2147483647 w 6060"/>
                <a:gd name="T17" fmla="*/ 2147483647 h 5124"/>
                <a:gd name="T18" fmla="*/ 2147483647 w 6060"/>
                <a:gd name="T19" fmla="*/ 2147483647 h 5124"/>
                <a:gd name="T20" fmla="*/ 2147483647 w 6060"/>
                <a:gd name="T21" fmla="*/ 2147483647 h 5124"/>
                <a:gd name="T22" fmla="*/ 2147483647 w 6060"/>
                <a:gd name="T23" fmla="*/ 2147483647 h 5124"/>
                <a:gd name="T24" fmla="*/ 2147483647 w 6060"/>
                <a:gd name="T25" fmla="*/ 2147483647 h 5124"/>
                <a:gd name="T26" fmla="*/ 2147483647 w 6060"/>
                <a:gd name="T27" fmla="*/ 2147483647 h 5124"/>
                <a:gd name="T28" fmla="*/ 2147483647 w 6060"/>
                <a:gd name="T29" fmla="*/ 2147483647 h 5124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6060" h="5124" extrusionOk="0">
                  <a:moveTo>
                    <a:pt x="0" y="5121"/>
                  </a:moveTo>
                  <a:cubicBezTo>
                    <a:pt x="155" y="5108"/>
                    <a:pt x="312" y="5103"/>
                    <a:pt x="468" y="5091"/>
                  </a:cubicBezTo>
                  <a:cubicBezTo>
                    <a:pt x="775" y="5068"/>
                    <a:pt x="1136" y="5060"/>
                    <a:pt x="1422" y="4946"/>
                  </a:cubicBezTo>
                  <a:cubicBezTo>
                    <a:pt x="1613" y="4870"/>
                    <a:pt x="1803" y="4774"/>
                    <a:pt x="1993" y="4691"/>
                  </a:cubicBezTo>
                  <a:cubicBezTo>
                    <a:pt x="2188" y="4606"/>
                    <a:pt x="2378" y="4519"/>
                    <a:pt x="2557" y="4404"/>
                  </a:cubicBezTo>
                  <a:cubicBezTo>
                    <a:pt x="2805" y="4245"/>
                    <a:pt x="3071" y="4125"/>
                    <a:pt x="3320" y="3970"/>
                  </a:cubicBezTo>
                  <a:cubicBezTo>
                    <a:pt x="3491" y="3864"/>
                    <a:pt x="3649" y="3748"/>
                    <a:pt x="3823" y="3647"/>
                  </a:cubicBezTo>
                  <a:cubicBezTo>
                    <a:pt x="4041" y="3520"/>
                    <a:pt x="4219" y="3329"/>
                    <a:pt x="4391" y="3143"/>
                  </a:cubicBezTo>
                  <a:cubicBezTo>
                    <a:pt x="4539" y="2984"/>
                    <a:pt x="4704" y="2844"/>
                    <a:pt x="4832" y="2666"/>
                  </a:cubicBezTo>
                  <a:cubicBezTo>
                    <a:pt x="4927" y="2534"/>
                    <a:pt x="4999" y="2388"/>
                    <a:pt x="5087" y="2251"/>
                  </a:cubicBezTo>
                  <a:cubicBezTo>
                    <a:pt x="5165" y="2130"/>
                    <a:pt x="5236" y="2017"/>
                    <a:pt x="5299" y="1888"/>
                  </a:cubicBezTo>
                  <a:cubicBezTo>
                    <a:pt x="5421" y="1641"/>
                    <a:pt x="5529" y="1391"/>
                    <a:pt x="5657" y="1147"/>
                  </a:cubicBezTo>
                  <a:cubicBezTo>
                    <a:pt x="5835" y="809"/>
                    <a:pt x="5882" y="475"/>
                    <a:pt x="5999" y="122"/>
                  </a:cubicBezTo>
                  <a:cubicBezTo>
                    <a:pt x="6013" y="79"/>
                    <a:pt x="6041" y="17"/>
                    <a:pt x="6047" y="1"/>
                  </a:cubicBezTo>
                  <a:cubicBezTo>
                    <a:pt x="6051" y="2"/>
                    <a:pt x="6055" y="3"/>
                    <a:pt x="6059" y="4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2000" b="0">
                <a:latin typeface="Gill Sans" charset="0"/>
                <a:ea typeface="Gill Sans" charset="0"/>
                <a:cs typeface="Gill Sans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8165269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BBBAF-03D7-4E7A-B2E8-B8C615E404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ill Sans Light"/>
              </a:rPr>
              <a:t>Sequential Server Performance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631C799-1475-46BB-86CE-A2B42904B06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2778608"/>
                <a:ext cx="10515600" cy="3029572"/>
              </a:xfrm>
            </p:spPr>
            <p:txBody>
              <a:bodyPr/>
              <a:lstStyle/>
              <a:p>
                <a:r>
                  <a:rPr lang="en-US" dirty="0">
                    <a:latin typeface="Gill Sans Light"/>
                  </a:rPr>
                  <a:t>Single sequential “server” that can deliver a task in time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>
                    <a:latin typeface="Gill Sans Light"/>
                  </a:rPr>
                  <a:t> operates at </a:t>
                </a:r>
                <a:r>
                  <a:rPr lang="en-US" dirty="0" smtClean="0">
                    <a:latin typeface="Gill Sans Light"/>
                  </a:rPr>
                  <a:t/>
                </a:r>
                <a:br>
                  <a:rPr lang="en-US" dirty="0" smtClean="0">
                    <a:latin typeface="Gill Sans Light"/>
                  </a:rPr>
                </a:br>
                <a:r>
                  <a:rPr lang="en-US" dirty="0" smtClean="0">
                    <a:latin typeface="Gill Sans Light"/>
                  </a:rPr>
                  <a:t>rate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den>
                    </m:f>
                  </m:oMath>
                </a14:m>
                <a:r>
                  <a:rPr lang="en-US" dirty="0">
                    <a:latin typeface="Gill Sans Light"/>
                  </a:rPr>
                  <a:t> (on average, in steady state, …)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=10</m:t>
                    </m:r>
                    <m:r>
                      <m:rPr>
                        <m:nor/>
                      </m:rPr>
                      <a:rPr lang="en-US" b="0" i="0" smtClean="0">
                        <a:latin typeface="Gill Sans Light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Gill Sans Light"/>
                      </a:rPr>
                      <m:t>ms</m:t>
                    </m:r>
                  </m:oMath>
                </a14:m>
                <a:r>
                  <a:rPr lang="en-US" dirty="0">
                    <a:latin typeface="Gill Sans Light"/>
                  </a:rPr>
                  <a:t> →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=100</m:t>
                    </m:r>
                    <m:r>
                      <m:rPr>
                        <m:nor/>
                      </m:rPr>
                      <a:rPr lang="en-US" b="0" i="0" smtClean="0">
                        <a:latin typeface="Gill Sans Light"/>
                      </a:rPr>
                      <m:t> </m:t>
                    </m:r>
                    <m:f>
                      <m:fPr>
                        <m:type m:val="skw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b="0" i="0" smtClean="0">
                            <a:latin typeface="Gill Sans Light"/>
                          </a:rPr>
                          <m:t>op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b="0" i="0" smtClean="0">
                            <a:latin typeface="Gill Sans Light"/>
                          </a:rPr>
                          <m:t>s</m:t>
                        </m:r>
                      </m:den>
                    </m:f>
                  </m:oMath>
                </a14:m>
                <a:endParaRPr lang="en-US" dirty="0">
                  <a:latin typeface="Gill Sans Light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=2</m:t>
                    </m:r>
                    <m:r>
                      <m:rPr>
                        <m:nor/>
                      </m:rPr>
                      <a:rPr lang="en-US">
                        <a:latin typeface="Gill Sans Light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Gill Sans Light"/>
                      </a:rPr>
                      <m:t>yr</m:t>
                    </m:r>
                  </m:oMath>
                </a14:m>
                <a:r>
                  <a:rPr lang="en-US" dirty="0">
                    <a:latin typeface="Gill Sans Light"/>
                  </a:rPr>
                  <a:t> →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=0.5</m:t>
                    </m:r>
                    <m:r>
                      <m:rPr>
                        <m:nor/>
                      </m:rPr>
                      <a:rPr lang="en-US">
                        <a:latin typeface="Gill Sans Light"/>
                      </a:rPr>
                      <m:t> </m:t>
                    </m:r>
                    <m:f>
                      <m:fPr>
                        <m:type m:val="skw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>
                            <a:latin typeface="Gill Sans Light"/>
                          </a:rPr>
                          <m:t>op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b="0" i="0" smtClean="0">
                            <a:latin typeface="Gill Sans Light"/>
                          </a:rPr>
                          <m:t>yr</m:t>
                        </m:r>
                      </m:den>
                    </m:f>
                  </m:oMath>
                </a14:m>
                <a:endParaRPr lang="en-US" dirty="0">
                  <a:latin typeface="Gill Sans Light"/>
                </a:endParaRPr>
              </a:p>
              <a:p>
                <a:pPr lvl="1"/>
                <a:endParaRPr lang="en-US" dirty="0">
                  <a:latin typeface="Gill Sans Light"/>
                </a:endParaRPr>
              </a:p>
              <a:p>
                <a:r>
                  <a:rPr lang="en-US" dirty="0">
                    <a:latin typeface="Gill Sans Light"/>
                  </a:rPr>
                  <a:t>Applies to a processor, a disk drive, a person, a TA, …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631C799-1475-46BB-86CE-A2B42904B06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778608"/>
                <a:ext cx="10515600" cy="3029572"/>
              </a:xfrm>
              <a:blipFill>
                <a:blip r:embed="rId2"/>
                <a:stretch>
                  <a:fillRect l="-812" t="-26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Group 21">
            <a:extLst>
              <a:ext uri="{FF2B5EF4-FFF2-40B4-BE49-F238E27FC236}">
                <a16:creationId xmlns:a16="http://schemas.microsoft.com/office/drawing/2014/main" id="{CB58F389-75C0-B44A-96B7-E0A002FF68E5}"/>
              </a:ext>
            </a:extLst>
          </p:cNvPr>
          <p:cNvGrpSpPr/>
          <p:nvPr/>
        </p:nvGrpSpPr>
        <p:grpSpPr>
          <a:xfrm>
            <a:off x="1343054" y="1447800"/>
            <a:ext cx="1296649" cy="514888"/>
            <a:chOff x="1334125" y="1654340"/>
            <a:chExt cx="1296649" cy="514888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4FDA8271-B2C1-0B41-8707-F75C51B5D9BE}"/>
                </a:ext>
              </a:extLst>
            </p:cNvPr>
            <p:cNvSpPr/>
            <p:nvPr/>
          </p:nvSpPr>
          <p:spPr>
            <a:xfrm>
              <a:off x="1334125" y="2056802"/>
              <a:ext cx="1296649" cy="11242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2400">
                <a:latin typeface="Gill Sans Light"/>
              </a:endParaRPr>
            </a:p>
          </p:txBody>
        </p:sp>
        <p:sp>
          <p:nvSpPr>
            <p:cNvPr id="36" name="TextBox 4">
              <a:extLst>
                <a:ext uri="{FF2B5EF4-FFF2-40B4-BE49-F238E27FC236}">
                  <a16:creationId xmlns:a16="http://schemas.microsoft.com/office/drawing/2014/main" id="{494E2B31-CAC1-084E-81D9-FF775041FBEF}"/>
                </a:ext>
              </a:extLst>
            </p:cNvPr>
            <p:cNvSpPr txBox="1"/>
            <p:nvPr/>
          </p:nvSpPr>
          <p:spPr>
            <a:xfrm>
              <a:off x="1739986" y="1654340"/>
              <a:ext cx="37221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400" dirty="0">
                  <a:latin typeface="Gill Sans Light"/>
                </a:rPr>
                <a:t>L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BA6D2E6-880C-674B-936F-EA5FEAB306AE}"/>
              </a:ext>
            </a:extLst>
          </p:cNvPr>
          <p:cNvGrpSpPr/>
          <p:nvPr/>
        </p:nvGrpSpPr>
        <p:grpSpPr>
          <a:xfrm>
            <a:off x="2699664" y="1447800"/>
            <a:ext cx="1296649" cy="514888"/>
            <a:chOff x="1334125" y="1654340"/>
            <a:chExt cx="1296649" cy="514888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07481544-F917-BF43-917B-AFEFE79749A3}"/>
                </a:ext>
              </a:extLst>
            </p:cNvPr>
            <p:cNvSpPr/>
            <p:nvPr/>
          </p:nvSpPr>
          <p:spPr>
            <a:xfrm>
              <a:off x="1334125" y="2056802"/>
              <a:ext cx="1296649" cy="11242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2400">
                <a:latin typeface="Gill Sans Light"/>
              </a:endParaRPr>
            </a:p>
          </p:txBody>
        </p:sp>
        <p:sp>
          <p:nvSpPr>
            <p:cNvPr id="34" name="TextBox 10">
              <a:extLst>
                <a:ext uri="{FF2B5EF4-FFF2-40B4-BE49-F238E27FC236}">
                  <a16:creationId xmlns:a16="http://schemas.microsoft.com/office/drawing/2014/main" id="{956A8E19-453D-C442-8B21-CB6C982681AE}"/>
                </a:ext>
              </a:extLst>
            </p:cNvPr>
            <p:cNvSpPr txBox="1"/>
            <p:nvPr/>
          </p:nvSpPr>
          <p:spPr>
            <a:xfrm>
              <a:off x="1739986" y="1654340"/>
              <a:ext cx="37221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400" dirty="0">
                  <a:latin typeface="Gill Sans Light"/>
                </a:rPr>
                <a:t>L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47D9EFE-D8C4-A44F-ADB1-32B81BB68807}"/>
              </a:ext>
            </a:extLst>
          </p:cNvPr>
          <p:cNvGrpSpPr/>
          <p:nvPr/>
        </p:nvGrpSpPr>
        <p:grpSpPr>
          <a:xfrm>
            <a:off x="4056274" y="1447800"/>
            <a:ext cx="1296649" cy="514888"/>
            <a:chOff x="1334125" y="1654340"/>
            <a:chExt cx="1296649" cy="514888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8FF57A26-C26F-EB4B-B0AF-03A8227B7BC7}"/>
                </a:ext>
              </a:extLst>
            </p:cNvPr>
            <p:cNvSpPr/>
            <p:nvPr/>
          </p:nvSpPr>
          <p:spPr>
            <a:xfrm>
              <a:off x="1334125" y="2056802"/>
              <a:ext cx="1296649" cy="11242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2400">
                <a:latin typeface="Gill Sans Light"/>
              </a:endParaRPr>
            </a:p>
          </p:txBody>
        </p:sp>
        <p:sp>
          <p:nvSpPr>
            <p:cNvPr id="32" name="TextBox 13">
              <a:extLst>
                <a:ext uri="{FF2B5EF4-FFF2-40B4-BE49-F238E27FC236}">
                  <a16:creationId xmlns:a16="http://schemas.microsoft.com/office/drawing/2014/main" id="{2E9A5907-9008-7B43-80D8-F067CDB03321}"/>
                </a:ext>
              </a:extLst>
            </p:cNvPr>
            <p:cNvSpPr txBox="1"/>
            <p:nvPr/>
          </p:nvSpPr>
          <p:spPr>
            <a:xfrm>
              <a:off x="1739986" y="1654340"/>
              <a:ext cx="37221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400" dirty="0">
                  <a:latin typeface="Gill Sans Light"/>
                </a:rPr>
                <a:t>L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52DBBE4-9622-A149-8B18-E1558C15EF64}"/>
              </a:ext>
            </a:extLst>
          </p:cNvPr>
          <p:cNvGrpSpPr/>
          <p:nvPr/>
        </p:nvGrpSpPr>
        <p:grpSpPr>
          <a:xfrm>
            <a:off x="8435628" y="1447800"/>
            <a:ext cx="1296649" cy="514888"/>
            <a:chOff x="1334125" y="1654340"/>
            <a:chExt cx="1296649" cy="514888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9BE2895-ACE4-374C-AC51-B04D82E8605C}"/>
                </a:ext>
              </a:extLst>
            </p:cNvPr>
            <p:cNvSpPr/>
            <p:nvPr/>
          </p:nvSpPr>
          <p:spPr>
            <a:xfrm>
              <a:off x="1334125" y="2056802"/>
              <a:ext cx="1296649" cy="11242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2400">
                <a:latin typeface="Gill Sans Light"/>
              </a:endParaRPr>
            </a:p>
          </p:txBody>
        </p:sp>
        <p:sp>
          <p:nvSpPr>
            <p:cNvPr id="30" name="TextBox 16">
              <a:extLst>
                <a:ext uri="{FF2B5EF4-FFF2-40B4-BE49-F238E27FC236}">
                  <a16:creationId xmlns:a16="http://schemas.microsoft.com/office/drawing/2014/main" id="{18FA2F4B-C1E5-E04B-80B4-1B865D28B455}"/>
                </a:ext>
              </a:extLst>
            </p:cNvPr>
            <p:cNvSpPr txBox="1"/>
            <p:nvPr/>
          </p:nvSpPr>
          <p:spPr>
            <a:xfrm>
              <a:off x="1739986" y="1654340"/>
              <a:ext cx="37221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400" dirty="0">
                  <a:latin typeface="Gill Sans Light"/>
                </a:rPr>
                <a:t>L</a:t>
              </a:r>
            </a:p>
          </p:txBody>
        </p:sp>
      </p:grpSp>
      <p:sp>
        <p:nvSpPr>
          <p:cNvPr id="26" name="TextBox 17">
            <a:extLst>
              <a:ext uri="{FF2B5EF4-FFF2-40B4-BE49-F238E27FC236}">
                <a16:creationId xmlns:a16="http://schemas.microsoft.com/office/drawing/2014/main" id="{2CD3FB81-7599-6A4A-8FC2-679F7B4EF5D0}"/>
              </a:ext>
            </a:extLst>
          </p:cNvPr>
          <p:cNvSpPr txBox="1"/>
          <p:nvPr/>
        </p:nvSpPr>
        <p:spPr>
          <a:xfrm>
            <a:off x="7093908" y="1540241"/>
            <a:ext cx="9606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latin typeface="Gill Sans Light"/>
              </a:rPr>
              <a:t>…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091FBE6-DE8E-914E-9FDA-9142F088AFCF}"/>
              </a:ext>
            </a:extLst>
          </p:cNvPr>
          <p:cNvCxnSpPr>
            <a:cxnSpLocks/>
          </p:cNvCxnSpPr>
          <p:nvPr/>
        </p:nvCxnSpPr>
        <p:spPr>
          <a:xfrm>
            <a:off x="1133061" y="2169401"/>
            <a:ext cx="925664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5">
            <a:extLst>
              <a:ext uri="{FF2B5EF4-FFF2-40B4-BE49-F238E27FC236}">
                <a16:creationId xmlns:a16="http://schemas.microsoft.com/office/drawing/2014/main" id="{B9BB5881-E2F4-634B-A0D2-8612FB431B93}"/>
              </a:ext>
            </a:extLst>
          </p:cNvPr>
          <p:cNvSpPr txBox="1"/>
          <p:nvPr/>
        </p:nvSpPr>
        <p:spPr>
          <a:xfrm>
            <a:off x="10480150" y="1938568"/>
            <a:ext cx="8178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latin typeface="Gill Sans Light"/>
              </a:rPr>
              <a:t>time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537AB4C2-3E13-4B58-A7E4-0C9EA0634A3F}"/>
              </a:ext>
            </a:extLst>
          </p:cNvPr>
          <p:cNvGrpSpPr/>
          <p:nvPr/>
        </p:nvGrpSpPr>
        <p:grpSpPr>
          <a:xfrm>
            <a:off x="5416235" y="1447800"/>
            <a:ext cx="1296649" cy="514888"/>
            <a:chOff x="1334125" y="1654340"/>
            <a:chExt cx="1296649" cy="514888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4291A6D6-1FE6-48C7-B88C-794356077846}"/>
                </a:ext>
              </a:extLst>
            </p:cNvPr>
            <p:cNvSpPr/>
            <p:nvPr/>
          </p:nvSpPr>
          <p:spPr>
            <a:xfrm>
              <a:off x="1334125" y="2056802"/>
              <a:ext cx="1296649" cy="11242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2400">
                <a:latin typeface="Gill Sans Light"/>
              </a:endParaRPr>
            </a:p>
          </p:txBody>
        </p:sp>
        <p:sp>
          <p:nvSpPr>
            <p:cNvPr id="41" name="TextBox 13">
              <a:extLst>
                <a:ext uri="{FF2B5EF4-FFF2-40B4-BE49-F238E27FC236}">
                  <a16:creationId xmlns:a16="http://schemas.microsoft.com/office/drawing/2014/main" id="{0658795B-B01A-491C-B53D-DCFD910953A0}"/>
                </a:ext>
              </a:extLst>
            </p:cNvPr>
            <p:cNvSpPr txBox="1"/>
            <p:nvPr/>
          </p:nvSpPr>
          <p:spPr>
            <a:xfrm>
              <a:off x="1739986" y="1654340"/>
              <a:ext cx="37221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400" dirty="0">
                  <a:latin typeface="Gill Sans Light"/>
                </a:rPr>
                <a:t>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1856480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6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A20C6B-79FD-4771-861F-89E613533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ill Sans Light"/>
              </a:rPr>
              <a:t>Single Pipelined Server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AAE8A82-A9D7-43BA-94BB-4005CEF030B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3921928"/>
                <a:ext cx="10515600" cy="1995902"/>
              </a:xfrm>
            </p:spPr>
            <p:txBody>
              <a:bodyPr/>
              <a:lstStyle/>
              <a:p>
                <a:r>
                  <a:rPr lang="en-US" dirty="0">
                    <a:latin typeface="Gill Sans Light"/>
                  </a:rPr>
                  <a:t>Single pipelined server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latin typeface="Gill Sans Light"/>
                  </a:rPr>
                  <a:t> stages for tasks of length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>
                    <a:latin typeface="Gill Sans Light"/>
                  </a:rPr>
                  <a:t> (i.e., time </a:t>
                </a:r>
                <a14:m>
                  <m:oMath xmlns:m="http://schemas.openxmlformats.org/officeDocument/2006/math">
                    <m:f>
                      <m:fPr>
                        <m:type m:val="skw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den>
                    </m:f>
                  </m:oMath>
                </a14:m>
                <a:r>
                  <a:rPr lang="en-US" dirty="0">
                    <a:latin typeface="Gill Sans Light"/>
                  </a:rPr>
                  <a:t> per stage) delivers at rate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f>
                      <m:fPr>
                        <m:type m:val="skw"/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den>
                    </m:f>
                  </m:oMath>
                </a14:m>
                <a:r>
                  <a:rPr lang="en-US" dirty="0">
                    <a:latin typeface="Gill Sans Light"/>
                  </a:rPr>
                  <a:t>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b="0" i="1">
                        <a:latin typeface="Cambria Math" panose="02040503050406030204" pitchFamily="18" charset="0"/>
                      </a:rPr>
                      <m:t>=10</m:t>
                    </m:r>
                    <m:r>
                      <m:rPr>
                        <m:nor/>
                      </m:rPr>
                      <a:rPr lang="en-US">
                        <a:latin typeface="Gill Sans Light"/>
                      </a:rPr>
                      <m:t> </m:t>
                    </m:r>
                    <m:r>
                      <m:rPr>
                        <m:nor/>
                      </m:rPr>
                      <a:rPr lang="en-US">
                        <a:latin typeface="Gill Sans Light"/>
                      </a:rPr>
                      <m:t>ms</m:t>
                    </m:r>
                  </m:oMath>
                </a14:m>
                <a:r>
                  <a:rPr lang="en-US" dirty="0">
                    <a:latin typeface="Gill Sans Light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=4</m:t>
                    </m:r>
                  </m:oMath>
                </a14:m>
                <a:r>
                  <a:rPr lang="en-US" dirty="0">
                    <a:latin typeface="Gill Sans Light"/>
                  </a:rPr>
                  <a:t> → </a:t>
                </a:r>
                <a14:m>
                  <m:oMath xmlns:m="http://schemas.openxmlformats.org/officeDocument/2006/math">
                    <m:r>
                      <a:rPr lang="en-US" b="0" i="1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>
                        <a:latin typeface="Cambria Math" panose="02040503050406030204" pitchFamily="18" charset="0"/>
                      </a:rPr>
                      <m:t>=400</m:t>
                    </m:r>
                    <m:r>
                      <m:rPr>
                        <m:nor/>
                      </m:rPr>
                      <a:rPr lang="en-US">
                        <a:latin typeface="Gill Sans Light"/>
                      </a:rPr>
                      <m:t> </m:t>
                    </m:r>
                    <m:f>
                      <m:fPr>
                        <m:type m:val="skw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>
                            <a:latin typeface="Gill Sans Light"/>
                          </a:rPr>
                          <m:t>op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>
                            <a:latin typeface="Gill Sans Light"/>
                          </a:rPr>
                          <m:t>s</m:t>
                        </m:r>
                      </m:den>
                    </m:f>
                  </m:oMath>
                </a14:m>
                <a:endParaRPr lang="en-US" dirty="0">
                  <a:latin typeface="Gill Sans Light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b="0" i="1">
                        <a:latin typeface="Cambria Math" panose="02040503050406030204" pitchFamily="18" charset="0"/>
                      </a:rPr>
                      <m:t>=2</m:t>
                    </m:r>
                    <m:r>
                      <m:rPr>
                        <m:nor/>
                      </m:rPr>
                      <a:rPr lang="en-US">
                        <a:latin typeface="Gill Sans Light"/>
                      </a:rPr>
                      <m:t> </m:t>
                    </m:r>
                    <m:r>
                      <m:rPr>
                        <m:nor/>
                      </m:rPr>
                      <a:rPr lang="en-US">
                        <a:latin typeface="Gill Sans Light"/>
                      </a:rPr>
                      <m:t>yr</m:t>
                    </m:r>
                  </m:oMath>
                </a14:m>
                <a:r>
                  <a:rPr lang="en-US" dirty="0">
                    <a:latin typeface="Gill Sans Light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dirty="0">
                    <a:latin typeface="Gill Sans Light"/>
                  </a:rPr>
                  <a:t> → </a:t>
                </a:r>
                <a14:m>
                  <m:oMath xmlns:m="http://schemas.openxmlformats.org/officeDocument/2006/math">
                    <m:r>
                      <a:rPr lang="en-US" b="0" i="1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>
                        <a:latin typeface="Cambria Math" panose="02040503050406030204" pitchFamily="18" charset="0"/>
                      </a:rPr>
                      <m:t>=1</m:t>
                    </m:r>
                    <m:r>
                      <m:rPr>
                        <m:nor/>
                      </m:rPr>
                      <a:rPr lang="en-US">
                        <a:latin typeface="Gill Sans Light"/>
                      </a:rPr>
                      <m:t> </m:t>
                    </m:r>
                    <m:f>
                      <m:fPr>
                        <m:type m:val="skw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>
                            <a:latin typeface="Gill Sans Light"/>
                          </a:rPr>
                          <m:t>op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>
                            <a:latin typeface="Gill Sans Light"/>
                          </a:rPr>
                          <m:t>yr</m:t>
                        </m:r>
                      </m:den>
                    </m:f>
                  </m:oMath>
                </a14:m>
                <a:endParaRPr lang="en-US" dirty="0">
                  <a:latin typeface="Gill Sans Light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AAE8A82-A9D7-43BA-94BB-4005CEF030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3921928"/>
                <a:ext cx="10515600" cy="1995902"/>
              </a:xfrm>
              <a:blipFill>
                <a:blip r:embed="rId2"/>
                <a:stretch>
                  <a:fillRect l="-812" t="-301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4FDA8271-B2C1-0B41-8707-F75C51B5D9BE}"/>
              </a:ext>
            </a:extLst>
          </p:cNvPr>
          <p:cNvSpPr/>
          <p:nvPr/>
        </p:nvSpPr>
        <p:spPr>
          <a:xfrm>
            <a:off x="2604031" y="1558713"/>
            <a:ext cx="365933" cy="1542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400" b="0">
              <a:latin typeface="Gill Sans Light"/>
            </a:endParaRPr>
          </a:p>
        </p:txBody>
      </p:sp>
      <p:sp>
        <p:nvSpPr>
          <p:cNvPr id="8" name="TextBox 4">
            <a:extLst>
              <a:ext uri="{FF2B5EF4-FFF2-40B4-BE49-F238E27FC236}">
                <a16:creationId xmlns:a16="http://schemas.microsoft.com/office/drawing/2014/main" id="{494E2B31-CAC1-084E-81D9-FF775041FBEF}"/>
              </a:ext>
            </a:extLst>
          </p:cNvPr>
          <p:cNvSpPr txBox="1"/>
          <p:nvPr/>
        </p:nvSpPr>
        <p:spPr>
          <a:xfrm>
            <a:off x="3009892" y="1143000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b="0" dirty="0">
                <a:latin typeface="Gill Sans Light"/>
              </a:rPr>
              <a:t>L</a:t>
            </a:r>
          </a:p>
        </p:txBody>
      </p:sp>
      <p:sp>
        <p:nvSpPr>
          <p:cNvPr id="9" name="TextBox 17">
            <a:extLst>
              <a:ext uri="{FF2B5EF4-FFF2-40B4-BE49-F238E27FC236}">
                <a16:creationId xmlns:a16="http://schemas.microsoft.com/office/drawing/2014/main" id="{2CD3FB81-7599-6A4A-8FC2-679F7B4EF5D0}"/>
              </a:ext>
            </a:extLst>
          </p:cNvPr>
          <p:cNvSpPr txBox="1"/>
          <p:nvPr/>
        </p:nvSpPr>
        <p:spPr>
          <a:xfrm>
            <a:off x="5235908" y="2857927"/>
            <a:ext cx="17770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b="0" dirty="0">
                <a:latin typeface="Gill Sans Light"/>
              </a:rPr>
              <a:t>…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091FBE6-DE8E-914E-9FDA-9142F088AFCF}"/>
              </a:ext>
            </a:extLst>
          </p:cNvPr>
          <p:cNvCxnSpPr>
            <a:cxnSpLocks/>
          </p:cNvCxnSpPr>
          <p:nvPr/>
        </p:nvCxnSpPr>
        <p:spPr>
          <a:xfrm>
            <a:off x="2670313" y="3598657"/>
            <a:ext cx="691100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3F34FAC4-ED51-3040-AC1B-783A0AE2BFF7}"/>
              </a:ext>
            </a:extLst>
          </p:cNvPr>
          <p:cNvSpPr/>
          <p:nvPr/>
        </p:nvSpPr>
        <p:spPr>
          <a:xfrm>
            <a:off x="2971293" y="1558713"/>
            <a:ext cx="365933" cy="15427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400" b="0">
              <a:latin typeface="Gill Sans Light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94AE4A2-AEBA-F845-9141-3A1D17531C1F}"/>
              </a:ext>
            </a:extLst>
          </p:cNvPr>
          <p:cNvSpPr/>
          <p:nvPr/>
        </p:nvSpPr>
        <p:spPr>
          <a:xfrm>
            <a:off x="3317391" y="1558712"/>
            <a:ext cx="365933" cy="15427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400" b="0">
              <a:latin typeface="Gill Sans Light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DDA996F-7912-3549-A061-71A03C9BCA89}"/>
              </a:ext>
            </a:extLst>
          </p:cNvPr>
          <p:cNvGrpSpPr/>
          <p:nvPr/>
        </p:nvGrpSpPr>
        <p:grpSpPr>
          <a:xfrm>
            <a:off x="4883192" y="1149626"/>
            <a:ext cx="1109273" cy="990580"/>
            <a:chOff x="3457215" y="1250439"/>
            <a:chExt cx="1109273" cy="99058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24EAC4A4-C056-1D4C-8D46-99E028865F57}"/>
                </a:ext>
              </a:extLst>
            </p:cNvPr>
            <p:cNvSpPr/>
            <p:nvPr/>
          </p:nvSpPr>
          <p:spPr>
            <a:xfrm>
              <a:off x="3457215" y="1659526"/>
              <a:ext cx="365933" cy="15427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2400" b="0">
                <a:latin typeface="Gill Sans Light"/>
              </a:endParaRPr>
            </a:p>
          </p:txBody>
        </p:sp>
        <p:sp>
          <p:nvSpPr>
            <p:cNvPr id="52" name="TextBox 22">
              <a:extLst>
                <a:ext uri="{FF2B5EF4-FFF2-40B4-BE49-F238E27FC236}">
                  <a16:creationId xmlns:a16="http://schemas.microsoft.com/office/drawing/2014/main" id="{C65E4827-53EB-C34D-9924-5CB24EB0DF6C}"/>
                </a:ext>
              </a:extLst>
            </p:cNvPr>
            <p:cNvSpPr txBox="1"/>
            <p:nvPr/>
          </p:nvSpPr>
          <p:spPr>
            <a:xfrm>
              <a:off x="3818106" y="1250439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400" b="0" dirty="0">
                  <a:latin typeface="Gill Sans Light"/>
                </a:rPr>
                <a:t>L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F37F3707-EDA3-D146-8FFE-6C11E150EB0E}"/>
                </a:ext>
              </a:extLst>
            </p:cNvPr>
            <p:cNvSpPr/>
            <p:nvPr/>
          </p:nvSpPr>
          <p:spPr>
            <a:xfrm>
              <a:off x="3824477" y="1876881"/>
              <a:ext cx="365933" cy="15427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2400" b="0">
                <a:latin typeface="Gill Sans Light"/>
              </a:endParaRP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F6D868CE-7389-9246-B699-583BE66941C7}"/>
                </a:ext>
              </a:extLst>
            </p:cNvPr>
            <p:cNvSpPr/>
            <p:nvPr/>
          </p:nvSpPr>
          <p:spPr>
            <a:xfrm>
              <a:off x="4200555" y="2086740"/>
              <a:ext cx="365933" cy="15427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2400" b="0">
                <a:latin typeface="Gill Sans Light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B1855E0-1BA8-AF48-A2BD-5F82C7A9258D}"/>
              </a:ext>
            </a:extLst>
          </p:cNvPr>
          <p:cNvGrpSpPr/>
          <p:nvPr/>
        </p:nvGrpSpPr>
        <p:grpSpPr>
          <a:xfrm>
            <a:off x="2974075" y="2457583"/>
            <a:ext cx="1109273" cy="997206"/>
            <a:chOff x="3457215" y="1243813"/>
            <a:chExt cx="1109273" cy="997206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AF7D8A57-D90E-164A-BC33-EA4E8EEF1A4B}"/>
                </a:ext>
              </a:extLst>
            </p:cNvPr>
            <p:cNvSpPr/>
            <p:nvPr/>
          </p:nvSpPr>
          <p:spPr>
            <a:xfrm>
              <a:off x="3457215" y="1659526"/>
              <a:ext cx="365933" cy="15427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2400" b="0">
                <a:latin typeface="Gill Sans Light"/>
              </a:endParaRPr>
            </a:p>
          </p:txBody>
        </p:sp>
        <p:sp>
          <p:nvSpPr>
            <p:cNvPr id="48" name="TextBox 27">
              <a:extLst>
                <a:ext uri="{FF2B5EF4-FFF2-40B4-BE49-F238E27FC236}">
                  <a16:creationId xmlns:a16="http://schemas.microsoft.com/office/drawing/2014/main" id="{4395DA73-C5CF-DA44-839C-59E7EFB00854}"/>
                </a:ext>
              </a:extLst>
            </p:cNvPr>
            <p:cNvSpPr txBox="1"/>
            <p:nvPr/>
          </p:nvSpPr>
          <p:spPr>
            <a:xfrm>
              <a:off x="3818106" y="1243813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400" b="0" dirty="0">
                  <a:latin typeface="Gill Sans Light"/>
                </a:rPr>
                <a:t>L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FC8553DF-AAA3-EE4F-8D64-9E42CCFC1828}"/>
                </a:ext>
              </a:extLst>
            </p:cNvPr>
            <p:cNvSpPr/>
            <p:nvPr/>
          </p:nvSpPr>
          <p:spPr>
            <a:xfrm>
              <a:off x="3824477" y="1876881"/>
              <a:ext cx="365933" cy="15427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2400" b="0">
                <a:latin typeface="Gill Sans Light"/>
              </a:endParaRP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2B75D958-C2A9-0A42-94BF-B56DC7753508}"/>
                </a:ext>
              </a:extLst>
            </p:cNvPr>
            <p:cNvSpPr/>
            <p:nvPr/>
          </p:nvSpPr>
          <p:spPr>
            <a:xfrm>
              <a:off x="4200555" y="2086740"/>
              <a:ext cx="365933" cy="15427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2400" b="0">
                <a:latin typeface="Gill Sans Light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4EA772F-67D5-CC41-8FD8-8C6ED581A608}"/>
              </a:ext>
            </a:extLst>
          </p:cNvPr>
          <p:cNvGrpSpPr/>
          <p:nvPr/>
        </p:nvGrpSpPr>
        <p:grpSpPr>
          <a:xfrm>
            <a:off x="3361391" y="2457583"/>
            <a:ext cx="1109273" cy="997206"/>
            <a:chOff x="3457215" y="1243813"/>
            <a:chExt cx="1109273" cy="997206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DD71CB06-AB05-EC4F-AD4D-B56D04CA0B02}"/>
                </a:ext>
              </a:extLst>
            </p:cNvPr>
            <p:cNvSpPr/>
            <p:nvPr/>
          </p:nvSpPr>
          <p:spPr>
            <a:xfrm>
              <a:off x="3457215" y="1659526"/>
              <a:ext cx="365933" cy="15427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2400" b="0">
                <a:latin typeface="Gill Sans Light"/>
              </a:endParaRPr>
            </a:p>
          </p:txBody>
        </p:sp>
        <p:sp>
          <p:nvSpPr>
            <p:cNvPr id="44" name="TextBox 32">
              <a:extLst>
                <a:ext uri="{FF2B5EF4-FFF2-40B4-BE49-F238E27FC236}">
                  <a16:creationId xmlns:a16="http://schemas.microsoft.com/office/drawing/2014/main" id="{2C91F1C3-0779-9444-B3BC-40233568D564}"/>
                </a:ext>
              </a:extLst>
            </p:cNvPr>
            <p:cNvSpPr txBox="1"/>
            <p:nvPr/>
          </p:nvSpPr>
          <p:spPr>
            <a:xfrm>
              <a:off x="3818106" y="1243813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400" b="0" dirty="0">
                  <a:latin typeface="Gill Sans Light"/>
                </a:rPr>
                <a:t>L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B060C3E2-BBE5-5D4A-B5D3-275E523B2A42}"/>
                </a:ext>
              </a:extLst>
            </p:cNvPr>
            <p:cNvSpPr/>
            <p:nvPr/>
          </p:nvSpPr>
          <p:spPr>
            <a:xfrm>
              <a:off x="3824477" y="1876881"/>
              <a:ext cx="365933" cy="15427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2400" b="0">
                <a:latin typeface="Gill Sans Light"/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DC1F4CCE-09C3-EC4E-82EB-9C454251FBFD}"/>
                </a:ext>
              </a:extLst>
            </p:cNvPr>
            <p:cNvSpPr/>
            <p:nvPr/>
          </p:nvSpPr>
          <p:spPr>
            <a:xfrm>
              <a:off x="4200555" y="2086740"/>
              <a:ext cx="365933" cy="15427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2400" b="0">
                <a:latin typeface="Gill Sans Light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8F4A6B2-8CC0-774A-B23E-1D4FA3D9681E}"/>
              </a:ext>
            </a:extLst>
          </p:cNvPr>
          <p:cNvGrpSpPr/>
          <p:nvPr/>
        </p:nvGrpSpPr>
        <p:grpSpPr>
          <a:xfrm>
            <a:off x="3752895" y="2464209"/>
            <a:ext cx="1109273" cy="990580"/>
            <a:chOff x="3457215" y="1250439"/>
            <a:chExt cx="1109273" cy="99058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B04ABD8E-ACAB-6943-886A-723399855AEC}"/>
                </a:ext>
              </a:extLst>
            </p:cNvPr>
            <p:cNvSpPr/>
            <p:nvPr/>
          </p:nvSpPr>
          <p:spPr>
            <a:xfrm>
              <a:off x="3457215" y="1659526"/>
              <a:ext cx="365933" cy="15427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2400" b="0">
                <a:latin typeface="Gill Sans Light"/>
              </a:endParaRPr>
            </a:p>
          </p:txBody>
        </p:sp>
        <p:sp>
          <p:nvSpPr>
            <p:cNvPr id="40" name="TextBox 37">
              <a:extLst>
                <a:ext uri="{FF2B5EF4-FFF2-40B4-BE49-F238E27FC236}">
                  <a16:creationId xmlns:a16="http://schemas.microsoft.com/office/drawing/2014/main" id="{EEFE3519-254E-EF42-B217-16CBFE6BF3E2}"/>
                </a:ext>
              </a:extLst>
            </p:cNvPr>
            <p:cNvSpPr txBox="1"/>
            <p:nvPr/>
          </p:nvSpPr>
          <p:spPr>
            <a:xfrm>
              <a:off x="3818106" y="1250439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400" b="0" dirty="0">
                  <a:latin typeface="Gill Sans Light"/>
                </a:rPr>
                <a:t>L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7664F624-3BC7-514D-9B46-B9B07AB8B870}"/>
                </a:ext>
              </a:extLst>
            </p:cNvPr>
            <p:cNvSpPr/>
            <p:nvPr/>
          </p:nvSpPr>
          <p:spPr>
            <a:xfrm>
              <a:off x="3824477" y="1876881"/>
              <a:ext cx="365933" cy="15427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2400" b="0">
                <a:latin typeface="Gill Sans Light"/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ECC98CF6-05CF-BA42-BD0A-6DBA408382F0}"/>
                </a:ext>
              </a:extLst>
            </p:cNvPr>
            <p:cNvSpPr/>
            <p:nvPr/>
          </p:nvSpPr>
          <p:spPr>
            <a:xfrm>
              <a:off x="4200555" y="2086740"/>
              <a:ext cx="365933" cy="15427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2400" b="0">
                <a:latin typeface="Gill Sans Light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50E6878-EE73-CF41-A7A8-1857844BB343}"/>
              </a:ext>
            </a:extLst>
          </p:cNvPr>
          <p:cNvGrpSpPr/>
          <p:nvPr/>
        </p:nvGrpSpPr>
        <p:grpSpPr>
          <a:xfrm>
            <a:off x="4140211" y="2464209"/>
            <a:ext cx="1109273" cy="990580"/>
            <a:chOff x="3457215" y="1250439"/>
            <a:chExt cx="1109273" cy="99058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230D7478-5FFC-DF46-92A3-22E08D161184}"/>
                </a:ext>
              </a:extLst>
            </p:cNvPr>
            <p:cNvSpPr/>
            <p:nvPr/>
          </p:nvSpPr>
          <p:spPr>
            <a:xfrm>
              <a:off x="3457215" y="1659526"/>
              <a:ext cx="365933" cy="15427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2400" b="0">
                <a:latin typeface="Gill Sans Light"/>
              </a:endParaRPr>
            </a:p>
          </p:txBody>
        </p:sp>
        <p:sp>
          <p:nvSpPr>
            <p:cNvPr id="36" name="TextBox 42">
              <a:extLst>
                <a:ext uri="{FF2B5EF4-FFF2-40B4-BE49-F238E27FC236}">
                  <a16:creationId xmlns:a16="http://schemas.microsoft.com/office/drawing/2014/main" id="{5717E7EF-FB29-8D41-B7C2-234DD7970D8C}"/>
                </a:ext>
              </a:extLst>
            </p:cNvPr>
            <p:cNvSpPr txBox="1"/>
            <p:nvPr/>
          </p:nvSpPr>
          <p:spPr>
            <a:xfrm>
              <a:off x="3818106" y="1250439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400" b="0" dirty="0">
                  <a:latin typeface="Gill Sans Light"/>
                </a:rPr>
                <a:t>L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FAFB62D5-757A-1C49-B9B5-D1EB1EAFBC2D}"/>
                </a:ext>
              </a:extLst>
            </p:cNvPr>
            <p:cNvSpPr/>
            <p:nvPr/>
          </p:nvSpPr>
          <p:spPr>
            <a:xfrm>
              <a:off x="3824477" y="1876881"/>
              <a:ext cx="365933" cy="15427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2400" b="0">
                <a:latin typeface="Gill Sans Light"/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401A9BE7-53F8-E341-8CCB-0707FA75DA5D}"/>
                </a:ext>
              </a:extLst>
            </p:cNvPr>
            <p:cNvSpPr/>
            <p:nvPr/>
          </p:nvSpPr>
          <p:spPr>
            <a:xfrm>
              <a:off x="4200555" y="2086740"/>
              <a:ext cx="365933" cy="15427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2400" b="0">
                <a:latin typeface="Gill Sans Light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EA5C79C-DF75-7F4B-A579-BFF5FDE71A41}"/>
              </a:ext>
            </a:extLst>
          </p:cNvPr>
          <p:cNvGrpSpPr/>
          <p:nvPr/>
        </p:nvGrpSpPr>
        <p:grpSpPr>
          <a:xfrm>
            <a:off x="6950608" y="2451704"/>
            <a:ext cx="1109273" cy="997206"/>
            <a:chOff x="3457215" y="1243813"/>
            <a:chExt cx="1109273" cy="997206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D43AD52-B537-ED40-9169-7386006FEFC9}"/>
                </a:ext>
              </a:extLst>
            </p:cNvPr>
            <p:cNvSpPr/>
            <p:nvPr/>
          </p:nvSpPr>
          <p:spPr>
            <a:xfrm>
              <a:off x="3457215" y="1659526"/>
              <a:ext cx="365933" cy="15427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2400" b="0">
                <a:latin typeface="Gill Sans Light"/>
              </a:endParaRPr>
            </a:p>
          </p:txBody>
        </p:sp>
        <p:sp>
          <p:nvSpPr>
            <p:cNvPr id="32" name="TextBox 47">
              <a:extLst>
                <a:ext uri="{FF2B5EF4-FFF2-40B4-BE49-F238E27FC236}">
                  <a16:creationId xmlns:a16="http://schemas.microsoft.com/office/drawing/2014/main" id="{DF681351-23BC-F343-92B2-208AD3CB1806}"/>
                </a:ext>
              </a:extLst>
            </p:cNvPr>
            <p:cNvSpPr txBox="1"/>
            <p:nvPr/>
          </p:nvSpPr>
          <p:spPr>
            <a:xfrm>
              <a:off x="3818106" y="1243813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400" b="0" dirty="0">
                  <a:latin typeface="Gill Sans Light"/>
                </a:rPr>
                <a:t>L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3D5ABBC2-CD32-1545-B487-420E0ADFD332}"/>
                </a:ext>
              </a:extLst>
            </p:cNvPr>
            <p:cNvSpPr/>
            <p:nvPr/>
          </p:nvSpPr>
          <p:spPr>
            <a:xfrm>
              <a:off x="3824477" y="1876881"/>
              <a:ext cx="365933" cy="15427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2400" b="0">
                <a:latin typeface="Gill Sans Light"/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33C6CD14-97C1-5D4C-B6BF-CB8AD123569E}"/>
                </a:ext>
              </a:extLst>
            </p:cNvPr>
            <p:cNvSpPr/>
            <p:nvPr/>
          </p:nvSpPr>
          <p:spPr>
            <a:xfrm>
              <a:off x="4200555" y="2086740"/>
              <a:ext cx="365933" cy="15427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2400" b="0">
                <a:latin typeface="Gill Sans Light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18CFD16-351F-D74A-992E-1607A2550413}"/>
              </a:ext>
            </a:extLst>
          </p:cNvPr>
          <p:cNvGrpSpPr/>
          <p:nvPr/>
        </p:nvGrpSpPr>
        <p:grpSpPr>
          <a:xfrm>
            <a:off x="7342112" y="2451704"/>
            <a:ext cx="1109273" cy="997206"/>
            <a:chOff x="3457215" y="1243813"/>
            <a:chExt cx="1109273" cy="997206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F97B1B0E-684F-054C-A9EE-CBAD47C0790A}"/>
                </a:ext>
              </a:extLst>
            </p:cNvPr>
            <p:cNvSpPr/>
            <p:nvPr/>
          </p:nvSpPr>
          <p:spPr>
            <a:xfrm>
              <a:off x="3457215" y="1659526"/>
              <a:ext cx="365933" cy="15427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2400" b="0">
                <a:latin typeface="Gill Sans Light"/>
              </a:endParaRPr>
            </a:p>
          </p:txBody>
        </p:sp>
        <p:sp>
          <p:nvSpPr>
            <p:cNvPr id="28" name="TextBox 52">
              <a:extLst>
                <a:ext uri="{FF2B5EF4-FFF2-40B4-BE49-F238E27FC236}">
                  <a16:creationId xmlns:a16="http://schemas.microsoft.com/office/drawing/2014/main" id="{6E98612E-2943-EF4C-B717-2A699800DD9C}"/>
                </a:ext>
              </a:extLst>
            </p:cNvPr>
            <p:cNvSpPr txBox="1"/>
            <p:nvPr/>
          </p:nvSpPr>
          <p:spPr>
            <a:xfrm>
              <a:off x="3818106" y="1243813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400" b="0" dirty="0">
                  <a:latin typeface="Gill Sans Light"/>
                </a:rPr>
                <a:t>L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0C339177-6E65-2A4F-A728-FACA55ACAB92}"/>
                </a:ext>
              </a:extLst>
            </p:cNvPr>
            <p:cNvSpPr/>
            <p:nvPr/>
          </p:nvSpPr>
          <p:spPr>
            <a:xfrm>
              <a:off x="3824477" y="1876881"/>
              <a:ext cx="365933" cy="15427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2400" b="0">
                <a:latin typeface="Gill Sans Light"/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E5E0FC0E-DFC9-024A-9A11-AA5D2300BDD3}"/>
                </a:ext>
              </a:extLst>
            </p:cNvPr>
            <p:cNvSpPr/>
            <p:nvPr/>
          </p:nvSpPr>
          <p:spPr>
            <a:xfrm>
              <a:off x="4200555" y="2086740"/>
              <a:ext cx="365933" cy="15427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2400" b="0">
                <a:latin typeface="Gill Sans Light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809C612-66BD-FA4B-8D7F-7261CD56D908}"/>
              </a:ext>
            </a:extLst>
          </p:cNvPr>
          <p:cNvGrpSpPr/>
          <p:nvPr/>
        </p:nvGrpSpPr>
        <p:grpSpPr>
          <a:xfrm>
            <a:off x="7729428" y="2464956"/>
            <a:ext cx="1109273" cy="983954"/>
            <a:chOff x="3457215" y="1257065"/>
            <a:chExt cx="1109273" cy="983954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5C67B27-3FCE-904D-9FC6-1649B1A632BC}"/>
                </a:ext>
              </a:extLst>
            </p:cNvPr>
            <p:cNvSpPr/>
            <p:nvPr/>
          </p:nvSpPr>
          <p:spPr>
            <a:xfrm>
              <a:off x="3457215" y="1659526"/>
              <a:ext cx="365933" cy="15427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2400" b="0">
                <a:latin typeface="Gill Sans Light"/>
              </a:endParaRPr>
            </a:p>
          </p:txBody>
        </p:sp>
        <p:sp>
          <p:nvSpPr>
            <p:cNvPr id="24" name="TextBox 57">
              <a:extLst>
                <a:ext uri="{FF2B5EF4-FFF2-40B4-BE49-F238E27FC236}">
                  <a16:creationId xmlns:a16="http://schemas.microsoft.com/office/drawing/2014/main" id="{FD73192C-EA6E-BB4E-93F8-8B18FC8758F5}"/>
                </a:ext>
              </a:extLst>
            </p:cNvPr>
            <p:cNvSpPr txBox="1"/>
            <p:nvPr/>
          </p:nvSpPr>
          <p:spPr>
            <a:xfrm>
              <a:off x="3818106" y="1257065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400" b="0" dirty="0">
                  <a:latin typeface="Gill Sans Light"/>
                </a:rPr>
                <a:t>L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2FBC029-E010-5F48-A641-A616EBB6B457}"/>
                </a:ext>
              </a:extLst>
            </p:cNvPr>
            <p:cNvSpPr/>
            <p:nvPr/>
          </p:nvSpPr>
          <p:spPr>
            <a:xfrm>
              <a:off x="3824477" y="1876881"/>
              <a:ext cx="365933" cy="15427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2400" b="0">
                <a:latin typeface="Gill Sans Light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EB186A1-1CD5-1242-98FE-C9C9548AD62B}"/>
                </a:ext>
              </a:extLst>
            </p:cNvPr>
            <p:cNvSpPr/>
            <p:nvPr/>
          </p:nvSpPr>
          <p:spPr>
            <a:xfrm>
              <a:off x="4200555" y="2086740"/>
              <a:ext cx="365933" cy="15427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2400" b="0">
                <a:latin typeface="Gill Sans Light"/>
              </a:endParaRPr>
            </a:p>
          </p:txBody>
        </p:sp>
      </p:grpSp>
      <p:sp>
        <p:nvSpPr>
          <p:cNvPr id="21" name="TextBox 60">
            <a:extLst>
              <a:ext uri="{FF2B5EF4-FFF2-40B4-BE49-F238E27FC236}">
                <a16:creationId xmlns:a16="http://schemas.microsoft.com/office/drawing/2014/main" id="{AD404602-2E3C-FE4C-B1F3-84B6F081223C}"/>
              </a:ext>
            </a:extLst>
          </p:cNvPr>
          <p:cNvSpPr txBox="1"/>
          <p:nvPr/>
        </p:nvSpPr>
        <p:spPr>
          <a:xfrm>
            <a:off x="2026397" y="1714436"/>
            <a:ext cx="24304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b="0" dirty="0">
                <a:latin typeface="Gill Sans Light"/>
              </a:rPr>
              <a:t>logical operation</a:t>
            </a:r>
          </a:p>
        </p:txBody>
      </p:sp>
      <p:sp>
        <p:nvSpPr>
          <p:cNvPr id="22" name="TextBox 61">
            <a:extLst>
              <a:ext uri="{FF2B5EF4-FFF2-40B4-BE49-F238E27FC236}">
                <a16:creationId xmlns:a16="http://schemas.microsoft.com/office/drawing/2014/main" id="{83CB492F-4843-D649-8D76-1DE0FCA79AFE}"/>
              </a:ext>
            </a:extLst>
          </p:cNvPr>
          <p:cNvSpPr txBox="1"/>
          <p:nvPr/>
        </p:nvSpPr>
        <p:spPr>
          <a:xfrm>
            <a:off x="6061392" y="1512246"/>
            <a:ext cx="43284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b="0" dirty="0">
                <a:latin typeface="Gill Sans Light"/>
              </a:rPr>
              <a:t>divided over distinct resources</a:t>
            </a:r>
          </a:p>
        </p:txBody>
      </p:sp>
      <p:sp>
        <p:nvSpPr>
          <p:cNvPr id="57" name="TextBox 5">
            <a:extLst>
              <a:ext uri="{FF2B5EF4-FFF2-40B4-BE49-F238E27FC236}">
                <a16:creationId xmlns:a16="http://schemas.microsoft.com/office/drawing/2014/main" id="{E3DF049C-DB12-411D-966C-E39AC316B265}"/>
              </a:ext>
            </a:extLst>
          </p:cNvPr>
          <p:cNvSpPr txBox="1"/>
          <p:nvPr/>
        </p:nvSpPr>
        <p:spPr>
          <a:xfrm>
            <a:off x="9668147" y="3367824"/>
            <a:ext cx="7665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dirty="0">
                <a:latin typeface="Gill Sans Light"/>
              </a:rPr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218053556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 animBg="1"/>
      <p:bldP spid="9" grpId="0"/>
      <p:bldP spid="11" grpId="0" animBg="1"/>
      <p:bldP spid="12" grpId="0" animBg="1"/>
      <p:bldP spid="21" grpId="0"/>
      <p:bldP spid="22" grpId="0"/>
      <p:bldP spid="57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D1D121-570F-47F8-AA81-9A816E5D0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ill Sans Light"/>
              </a:rPr>
              <a:t>Example Systems “Pipelines”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BAA7A7-C02A-4112-AEC6-E17C7FF7A1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893844"/>
            <a:ext cx="10515600" cy="2552493"/>
          </a:xfrm>
        </p:spPr>
        <p:txBody>
          <a:bodyPr/>
          <a:lstStyle/>
          <a:p>
            <a:r>
              <a:rPr lang="en-US" dirty="0">
                <a:latin typeface="Gill Sans Light"/>
              </a:rPr>
              <a:t>Anything with queues between operational process behaves roughly “pipeline like”</a:t>
            </a:r>
          </a:p>
          <a:p>
            <a:r>
              <a:rPr lang="en-US" dirty="0">
                <a:latin typeface="Gill Sans Light"/>
              </a:rPr>
              <a:t>Important difference is that “initiations” are decoupled from processing</a:t>
            </a:r>
          </a:p>
          <a:p>
            <a:pPr lvl="1"/>
            <a:r>
              <a:rPr lang="en-US" dirty="0">
                <a:latin typeface="Gill Sans Light"/>
              </a:rPr>
              <a:t>May have to queue up a burst of operations</a:t>
            </a:r>
          </a:p>
          <a:p>
            <a:pPr lvl="1"/>
            <a:r>
              <a:rPr lang="en-US" dirty="0">
                <a:latin typeface="Gill Sans Light"/>
              </a:rPr>
              <a:t>Not synchronous and deterministic like in 61C</a:t>
            </a:r>
          </a:p>
        </p:txBody>
      </p:sp>
      <p:sp>
        <p:nvSpPr>
          <p:cNvPr id="7" name="Right Arrow 10">
            <a:extLst>
              <a:ext uri="{FF2B5EF4-FFF2-40B4-BE49-F238E27FC236}">
                <a16:creationId xmlns:a16="http://schemas.microsoft.com/office/drawing/2014/main" id="{059C7ED4-ABD6-A243-83CB-619B945E9B47}"/>
              </a:ext>
            </a:extLst>
          </p:cNvPr>
          <p:cNvSpPr/>
          <p:nvPr/>
        </p:nvSpPr>
        <p:spPr>
          <a:xfrm>
            <a:off x="3967443" y="2009498"/>
            <a:ext cx="1098816" cy="157523"/>
          </a:xfrm>
          <a:prstGeom prst="rightArrow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b="0">
              <a:latin typeface="Gill Sans Light"/>
            </a:endParaRPr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64728D7F-82D6-0E4E-9CB4-B7685C6B8B5D}"/>
              </a:ext>
            </a:extLst>
          </p:cNvPr>
          <p:cNvSpPr txBox="1"/>
          <p:nvPr/>
        </p:nvSpPr>
        <p:spPr>
          <a:xfrm>
            <a:off x="2395173" y="1903594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>
                <a:latin typeface="Gill Sans Light"/>
              </a:rPr>
              <a:t>User Process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208DE5F-9958-9F41-8222-19510584D998}"/>
              </a:ext>
            </a:extLst>
          </p:cNvPr>
          <p:cNvGrpSpPr/>
          <p:nvPr/>
        </p:nvGrpSpPr>
        <p:grpSpPr>
          <a:xfrm>
            <a:off x="5970236" y="1903594"/>
            <a:ext cx="668511" cy="331693"/>
            <a:chOff x="3696020" y="1904361"/>
            <a:chExt cx="668511" cy="331693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46485D01-2338-994F-9AE8-7CD61C310200}"/>
                </a:ext>
              </a:extLst>
            </p:cNvPr>
            <p:cNvSpPr/>
            <p:nvPr/>
          </p:nvSpPr>
          <p:spPr>
            <a:xfrm>
              <a:off x="3696020" y="1921009"/>
              <a:ext cx="668511" cy="31504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b="0">
                <a:latin typeface="Gill Sans Light"/>
              </a:endParaRPr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556AF5C7-E9E5-5649-803E-7A72C110C545}"/>
                </a:ext>
              </a:extLst>
            </p:cNvPr>
            <p:cNvCxnSpPr/>
            <p:nvPr/>
          </p:nvCxnSpPr>
          <p:spPr>
            <a:xfrm>
              <a:off x="4264639" y="1921009"/>
              <a:ext cx="0" cy="31504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FB7E56E2-8856-7944-AEC1-1A6C533C17E6}"/>
                </a:ext>
              </a:extLst>
            </p:cNvPr>
            <p:cNvCxnSpPr/>
            <p:nvPr/>
          </p:nvCxnSpPr>
          <p:spPr>
            <a:xfrm>
              <a:off x="4178835" y="1904361"/>
              <a:ext cx="0" cy="31504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07E97290-D900-E84A-8672-FDA73356AE0D}"/>
              </a:ext>
            </a:extLst>
          </p:cNvPr>
          <p:cNvSpPr txBox="1"/>
          <p:nvPr/>
        </p:nvSpPr>
        <p:spPr>
          <a:xfrm rot="16200000">
            <a:off x="4078270" y="187391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 err="1">
                <a:latin typeface="Gill Sans Light"/>
              </a:rPr>
              <a:t>syscall</a:t>
            </a:r>
            <a:endParaRPr lang="en-US" b="0" dirty="0">
              <a:latin typeface="Gill Sans Light"/>
            </a:endParaRP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0F23B493-E647-374B-B2B9-BF37F45CD246}"/>
              </a:ext>
            </a:extLst>
          </p:cNvPr>
          <p:cNvSpPr txBox="1"/>
          <p:nvPr/>
        </p:nvSpPr>
        <p:spPr>
          <a:xfrm>
            <a:off x="4984828" y="1793929"/>
            <a:ext cx="9541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0" dirty="0">
                <a:latin typeface="Gill Sans Light"/>
              </a:rPr>
              <a:t>File </a:t>
            </a:r>
          </a:p>
          <a:p>
            <a:pPr algn="ctr"/>
            <a:r>
              <a:rPr lang="en-US" b="0" dirty="0">
                <a:latin typeface="Gill Sans Light"/>
              </a:rPr>
              <a:t>System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F8ABC1E-95A9-FC41-9491-C8B7BE78AE01}"/>
              </a:ext>
            </a:extLst>
          </p:cNvPr>
          <p:cNvGrpSpPr/>
          <p:nvPr/>
        </p:nvGrpSpPr>
        <p:grpSpPr>
          <a:xfrm>
            <a:off x="7544756" y="1886946"/>
            <a:ext cx="668511" cy="331693"/>
            <a:chOff x="3696020" y="1904361"/>
            <a:chExt cx="668511" cy="331693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8235CB48-7772-D049-AB50-1A02A444D1ED}"/>
                </a:ext>
              </a:extLst>
            </p:cNvPr>
            <p:cNvSpPr/>
            <p:nvPr/>
          </p:nvSpPr>
          <p:spPr>
            <a:xfrm>
              <a:off x="3696020" y="1921009"/>
              <a:ext cx="668511" cy="31504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b="0">
                <a:latin typeface="Gill Sans Light"/>
              </a:endParaRPr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E80832C-4F84-2C4E-A946-C16D01D56965}"/>
                </a:ext>
              </a:extLst>
            </p:cNvPr>
            <p:cNvCxnSpPr/>
            <p:nvPr/>
          </p:nvCxnSpPr>
          <p:spPr>
            <a:xfrm>
              <a:off x="4264639" y="1921009"/>
              <a:ext cx="0" cy="31504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41419159-AE44-F34D-B6C7-F70721D8988C}"/>
                </a:ext>
              </a:extLst>
            </p:cNvPr>
            <p:cNvCxnSpPr/>
            <p:nvPr/>
          </p:nvCxnSpPr>
          <p:spPr>
            <a:xfrm>
              <a:off x="4178835" y="1904361"/>
              <a:ext cx="0" cy="31504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6">
            <a:extLst>
              <a:ext uri="{FF2B5EF4-FFF2-40B4-BE49-F238E27FC236}">
                <a16:creationId xmlns:a16="http://schemas.microsoft.com/office/drawing/2014/main" id="{8CC36FC9-B783-4846-8788-7A30A8383DC6}"/>
              </a:ext>
            </a:extLst>
          </p:cNvPr>
          <p:cNvSpPr txBox="1"/>
          <p:nvPr/>
        </p:nvSpPr>
        <p:spPr>
          <a:xfrm>
            <a:off x="6743410" y="1735418"/>
            <a:ext cx="8452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>
                <a:latin typeface="Gill Sans Light"/>
              </a:rPr>
              <a:t>Upper Driver</a:t>
            </a:r>
          </a:p>
        </p:txBody>
      </p:sp>
      <p:sp>
        <p:nvSpPr>
          <p:cNvPr id="14" name="TextBox 17">
            <a:extLst>
              <a:ext uri="{FF2B5EF4-FFF2-40B4-BE49-F238E27FC236}">
                <a16:creationId xmlns:a16="http://schemas.microsoft.com/office/drawing/2014/main" id="{6E08D31B-F172-DF42-8D52-B6ACBB9FC365}"/>
              </a:ext>
            </a:extLst>
          </p:cNvPr>
          <p:cNvSpPr txBox="1"/>
          <p:nvPr/>
        </p:nvSpPr>
        <p:spPr>
          <a:xfrm>
            <a:off x="8299070" y="1721302"/>
            <a:ext cx="8452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>
                <a:latin typeface="Gill Sans Light"/>
              </a:rPr>
              <a:t>Lower Driver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42AE376-1430-3D4C-A83C-73F8138CFE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3438974" y="2522139"/>
            <a:ext cx="1056937" cy="105693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63E68A0-5F3F-FA48-B22D-CCC1D3FD22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9302" y="1433107"/>
            <a:ext cx="939801" cy="639203"/>
          </a:xfrm>
          <a:prstGeom prst="rect">
            <a:avLst/>
          </a:prstGeom>
        </p:spPr>
      </p:pic>
      <p:sp>
        <p:nvSpPr>
          <p:cNvPr id="17" name="TextBox 21">
            <a:extLst>
              <a:ext uri="{FF2B5EF4-FFF2-40B4-BE49-F238E27FC236}">
                <a16:creationId xmlns:a16="http://schemas.microsoft.com/office/drawing/2014/main" id="{A0C85E6A-85CF-6C4D-8E1A-4BF144C41AC0}"/>
              </a:ext>
            </a:extLst>
          </p:cNvPr>
          <p:cNvSpPr txBox="1"/>
          <p:nvPr/>
        </p:nvSpPr>
        <p:spPr>
          <a:xfrm>
            <a:off x="1924762" y="1468973"/>
            <a:ext cx="1697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>
                <a:latin typeface="Gill Sans Light"/>
              </a:rPr>
              <a:t>I/O Processing</a:t>
            </a:r>
          </a:p>
        </p:txBody>
      </p:sp>
      <p:sp>
        <p:nvSpPr>
          <p:cNvPr id="18" name="Cloud 17">
            <a:extLst>
              <a:ext uri="{FF2B5EF4-FFF2-40B4-BE49-F238E27FC236}">
                <a16:creationId xmlns:a16="http://schemas.microsoft.com/office/drawing/2014/main" id="{B40877E4-6F80-C149-A7DC-033875EAA252}"/>
              </a:ext>
            </a:extLst>
          </p:cNvPr>
          <p:cNvSpPr/>
          <p:nvPr/>
        </p:nvSpPr>
        <p:spPr>
          <a:xfrm>
            <a:off x="4308600" y="2576374"/>
            <a:ext cx="2306562" cy="1162785"/>
          </a:xfrm>
          <a:prstGeom prst="cloud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b="0">
              <a:latin typeface="Gill Sans Light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586D8B4-F715-9941-81C0-36FB400364F3}"/>
              </a:ext>
            </a:extLst>
          </p:cNvPr>
          <p:cNvGrpSpPr/>
          <p:nvPr/>
        </p:nvGrpSpPr>
        <p:grpSpPr>
          <a:xfrm>
            <a:off x="4685873" y="3263913"/>
            <a:ext cx="318719" cy="174353"/>
            <a:chOff x="3696020" y="1904361"/>
            <a:chExt cx="668511" cy="331693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B32E95F8-9FF1-5148-91F1-655487BCA1EE}"/>
                </a:ext>
              </a:extLst>
            </p:cNvPr>
            <p:cNvSpPr/>
            <p:nvPr/>
          </p:nvSpPr>
          <p:spPr>
            <a:xfrm>
              <a:off x="3696020" y="1921009"/>
              <a:ext cx="668511" cy="31504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b="0">
                <a:latin typeface="Gill Sans Light"/>
              </a:endParaRP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72475163-DFC3-554B-AE6E-27F74DBB437F}"/>
                </a:ext>
              </a:extLst>
            </p:cNvPr>
            <p:cNvCxnSpPr/>
            <p:nvPr/>
          </p:nvCxnSpPr>
          <p:spPr>
            <a:xfrm>
              <a:off x="4264639" y="1921009"/>
              <a:ext cx="0" cy="31504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17B3A53E-BD1A-4847-B4B7-269542BF6BA8}"/>
                </a:ext>
              </a:extLst>
            </p:cNvPr>
            <p:cNvCxnSpPr/>
            <p:nvPr/>
          </p:nvCxnSpPr>
          <p:spPr>
            <a:xfrm>
              <a:off x="4178835" y="1904361"/>
              <a:ext cx="0" cy="31504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412A712-5FBC-7349-838E-9182851FD488}"/>
              </a:ext>
            </a:extLst>
          </p:cNvPr>
          <p:cNvGrpSpPr/>
          <p:nvPr/>
        </p:nvGrpSpPr>
        <p:grpSpPr>
          <a:xfrm>
            <a:off x="4956968" y="2806753"/>
            <a:ext cx="318719" cy="174353"/>
            <a:chOff x="3696020" y="1904361"/>
            <a:chExt cx="668511" cy="331693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751654CA-3B47-9B43-AC28-376E72033449}"/>
                </a:ext>
              </a:extLst>
            </p:cNvPr>
            <p:cNvSpPr/>
            <p:nvPr/>
          </p:nvSpPr>
          <p:spPr>
            <a:xfrm>
              <a:off x="3696020" y="1921009"/>
              <a:ext cx="668511" cy="31504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b="0">
                <a:latin typeface="Gill Sans Light"/>
              </a:endParaRPr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78798DA0-27AA-7A4C-823B-8F9AFCD1889E}"/>
                </a:ext>
              </a:extLst>
            </p:cNvPr>
            <p:cNvCxnSpPr/>
            <p:nvPr/>
          </p:nvCxnSpPr>
          <p:spPr>
            <a:xfrm>
              <a:off x="4264639" y="1921009"/>
              <a:ext cx="0" cy="31504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7E592F58-2C5B-7F4C-8F91-E0D7AC39448B}"/>
                </a:ext>
              </a:extLst>
            </p:cNvPr>
            <p:cNvCxnSpPr/>
            <p:nvPr/>
          </p:nvCxnSpPr>
          <p:spPr>
            <a:xfrm>
              <a:off x="4178835" y="1904361"/>
              <a:ext cx="0" cy="31504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738C0CB-B493-DA45-A761-91B1E2EA5C80}"/>
              </a:ext>
            </a:extLst>
          </p:cNvPr>
          <p:cNvGrpSpPr/>
          <p:nvPr/>
        </p:nvGrpSpPr>
        <p:grpSpPr>
          <a:xfrm>
            <a:off x="5769414" y="3309082"/>
            <a:ext cx="318719" cy="174353"/>
            <a:chOff x="3696020" y="1904361"/>
            <a:chExt cx="668511" cy="331693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7FD90230-FB2E-2B46-B3B8-58360E9EA836}"/>
                </a:ext>
              </a:extLst>
            </p:cNvPr>
            <p:cNvSpPr/>
            <p:nvPr/>
          </p:nvSpPr>
          <p:spPr>
            <a:xfrm>
              <a:off x="3696020" y="1921009"/>
              <a:ext cx="668511" cy="31504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b="0">
                <a:latin typeface="Gill Sans Light"/>
              </a:endParaRPr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D3621EBD-E41D-394A-AD01-2D5F0D870E49}"/>
                </a:ext>
              </a:extLst>
            </p:cNvPr>
            <p:cNvCxnSpPr/>
            <p:nvPr/>
          </p:nvCxnSpPr>
          <p:spPr>
            <a:xfrm>
              <a:off x="4264639" y="1921009"/>
              <a:ext cx="0" cy="31504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E40503F-7C7B-E84E-97EF-625EABF132B0}"/>
                </a:ext>
              </a:extLst>
            </p:cNvPr>
            <p:cNvCxnSpPr/>
            <p:nvPr/>
          </p:nvCxnSpPr>
          <p:spPr>
            <a:xfrm>
              <a:off x="4178835" y="1904361"/>
              <a:ext cx="0" cy="31504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08D934C-2E13-3F4E-9E6B-43A45F6721EA}"/>
              </a:ext>
            </a:extLst>
          </p:cNvPr>
          <p:cNvGrpSpPr/>
          <p:nvPr/>
        </p:nvGrpSpPr>
        <p:grpSpPr>
          <a:xfrm>
            <a:off x="5999601" y="2760485"/>
            <a:ext cx="318719" cy="174353"/>
            <a:chOff x="3696020" y="1904361"/>
            <a:chExt cx="668511" cy="331693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904DE7B7-6E9F-BA4C-A474-43737A35CD6F}"/>
                </a:ext>
              </a:extLst>
            </p:cNvPr>
            <p:cNvSpPr/>
            <p:nvPr/>
          </p:nvSpPr>
          <p:spPr>
            <a:xfrm>
              <a:off x="3696020" y="1921009"/>
              <a:ext cx="668511" cy="31504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b="0">
                <a:latin typeface="Gill Sans Light"/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74113F0-2E01-6A44-8650-F564E44E3FB7}"/>
                </a:ext>
              </a:extLst>
            </p:cNvPr>
            <p:cNvCxnSpPr/>
            <p:nvPr/>
          </p:nvCxnSpPr>
          <p:spPr>
            <a:xfrm>
              <a:off x="4264639" y="1921009"/>
              <a:ext cx="0" cy="31504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607E1AF3-B9D4-1C4C-B572-0AE61D202523}"/>
                </a:ext>
              </a:extLst>
            </p:cNvPr>
            <p:cNvCxnSpPr/>
            <p:nvPr/>
          </p:nvCxnSpPr>
          <p:spPr>
            <a:xfrm>
              <a:off x="4178835" y="1904361"/>
              <a:ext cx="0" cy="31504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FFC38826-8F18-9B44-B0FB-B36D615F59B0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9302" y="2019270"/>
            <a:ext cx="1187936" cy="8924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lc="http://schemas.openxmlformats.org/drawingml/2006/lockedCanvas"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TextBox 40">
            <a:extLst>
              <a:ext uri="{FF2B5EF4-FFF2-40B4-BE49-F238E27FC236}">
                <a16:creationId xmlns:a16="http://schemas.microsoft.com/office/drawing/2014/main" id="{705C37AE-6E93-2948-AFE0-F8C165B5676F}"/>
              </a:ext>
            </a:extLst>
          </p:cNvPr>
          <p:cNvSpPr txBox="1"/>
          <p:nvPr/>
        </p:nvSpPr>
        <p:spPr>
          <a:xfrm>
            <a:off x="1953104" y="2452435"/>
            <a:ext cx="1787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>
                <a:latin typeface="Gill Sans Light"/>
              </a:rPr>
              <a:t>Communication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A18DF3B3-E085-BB44-A768-69EA2CFF6F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5065248" y="3068207"/>
            <a:ext cx="471969" cy="22509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0A28A69-9CA0-6540-A47E-ACD11F2F9A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5559024" y="2944325"/>
            <a:ext cx="471969" cy="225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97631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5E5515-7FB9-4A33-9AAA-8F411C743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There’s more than just a CPU in there!</a:t>
            </a:r>
          </a:p>
        </p:txBody>
      </p:sp>
      <p:pic>
        <p:nvPicPr>
          <p:cNvPr id="8" name="Content Placeholder 7" descr="A circuit board&#10;&#10;Description automatically generated">
            <a:extLst>
              <a:ext uri="{FF2B5EF4-FFF2-40B4-BE49-F238E27FC236}">
                <a16:creationId xmlns:a16="http://schemas.microsoft.com/office/drawing/2014/main" id="{2363A7A2-33EA-4A0C-A2E0-FFC90524FC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0331" y="1447800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193577928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F2D7E-90DC-4BC8-9282-AB51AAEB6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ill Sans Light"/>
              </a:rPr>
              <a:t>Multiple Servers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4503D1-9068-41A5-8CFF-35D58699CA9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3164362"/>
                <a:ext cx="10515600" cy="3012601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latin typeface="Gill Sans Light"/>
                  </a:rPr>
                  <a:t> servers handling tasks of length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>
                    <a:latin typeface="Gill Sans Light"/>
                  </a:rPr>
                  <a:t> delivers at rate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f>
                      <m:fPr>
                        <m:type m:val="skw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den>
                    </m:f>
                  </m:oMath>
                </a14:m>
                <a:r>
                  <a:rPr lang="en-US" dirty="0">
                    <a:latin typeface="Gill Sans Light"/>
                  </a:rPr>
                  <a:t>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=10</m:t>
                    </m:r>
                    <m:r>
                      <m:rPr>
                        <m:nor/>
                      </m:rPr>
                      <a:rPr lang="en-US">
                        <a:latin typeface="Gill Sans Light"/>
                      </a:rPr>
                      <m:t> </m:t>
                    </m:r>
                    <m:r>
                      <m:rPr>
                        <m:nor/>
                      </m:rPr>
                      <a:rPr lang="en-US">
                        <a:latin typeface="Gill Sans Light"/>
                      </a:rPr>
                      <m:t>ms</m:t>
                    </m:r>
                  </m:oMath>
                </a14:m>
                <a:r>
                  <a:rPr lang="en-US" dirty="0">
                    <a:latin typeface="Gill Sans Light"/>
                  </a:rPr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=4</m:t>
                    </m:r>
                  </m:oMath>
                </a14:m>
                <a:r>
                  <a:rPr lang="en-US" dirty="0">
                    <a:latin typeface="Gill Sans Light"/>
                  </a:rPr>
                  <a:t> →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=400</m:t>
                    </m:r>
                    <m:r>
                      <m:rPr>
                        <m:nor/>
                      </m:rPr>
                      <a:rPr lang="en-US">
                        <a:latin typeface="Gill Sans Light"/>
                      </a:rPr>
                      <m:t> </m:t>
                    </m:r>
                    <m:f>
                      <m:fPr>
                        <m:type m:val="skw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>
                            <a:latin typeface="Gill Sans Light"/>
                          </a:rPr>
                          <m:t>op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>
                            <a:latin typeface="Gill Sans Light"/>
                          </a:rPr>
                          <m:t>s</m:t>
                        </m:r>
                      </m:den>
                    </m:f>
                  </m:oMath>
                </a14:m>
                <a:endParaRPr lang="en-US" dirty="0">
                  <a:latin typeface="Gill Sans Light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=2</m:t>
                    </m:r>
                    <m:r>
                      <m:rPr>
                        <m:nor/>
                      </m:rPr>
                      <a:rPr lang="en-US">
                        <a:latin typeface="Gill Sans Light"/>
                      </a:rPr>
                      <m:t> </m:t>
                    </m:r>
                    <m:r>
                      <m:rPr>
                        <m:nor/>
                      </m:rPr>
                      <a:rPr lang="en-US">
                        <a:latin typeface="Gill Sans Light"/>
                      </a:rPr>
                      <m:t>yr</m:t>
                    </m:r>
                  </m:oMath>
                </a14:m>
                <a:r>
                  <a:rPr lang="en-US" dirty="0">
                    <a:latin typeface="Gill Sans Light"/>
                  </a:rPr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dirty="0">
                    <a:latin typeface="Gill Sans Light"/>
                  </a:rPr>
                  <a:t> →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=1</m:t>
                    </m:r>
                    <m:r>
                      <m:rPr>
                        <m:nor/>
                      </m:rPr>
                      <a:rPr lang="en-US">
                        <a:latin typeface="Gill Sans Light"/>
                      </a:rPr>
                      <m:t> </m:t>
                    </m:r>
                    <m:f>
                      <m:fPr>
                        <m:type m:val="skw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>
                            <a:latin typeface="Gill Sans Light"/>
                          </a:rPr>
                          <m:t>op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>
                            <a:latin typeface="Gill Sans Light"/>
                          </a:rPr>
                          <m:t>yr</m:t>
                        </m:r>
                      </m:den>
                    </m:f>
                  </m:oMath>
                </a14:m>
                <a:endParaRPr lang="en-US" dirty="0">
                  <a:latin typeface="Gill Sans Light"/>
                </a:endParaRPr>
              </a:p>
              <a:p>
                <a:r>
                  <a:rPr lang="en-US" dirty="0">
                    <a:latin typeface="Gill Sans Light"/>
                  </a:rPr>
                  <a:t>In 61C you saw multiple processors (cores)</a:t>
                </a:r>
              </a:p>
              <a:p>
                <a:pPr lvl="1"/>
                <a:r>
                  <a:rPr lang="en-US" dirty="0">
                    <a:latin typeface="Gill Sans Light"/>
                  </a:rPr>
                  <a:t>Systems present lots of multiple parallel servers</a:t>
                </a:r>
              </a:p>
              <a:p>
                <a:pPr lvl="1"/>
                <a:r>
                  <a:rPr lang="en-US" dirty="0">
                    <a:latin typeface="Gill Sans Light"/>
                  </a:rPr>
                  <a:t>Often with lots of queues</a:t>
                </a:r>
              </a:p>
              <a:p>
                <a:endParaRPr lang="en-US" dirty="0">
                  <a:latin typeface="Gill Sans Light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4503D1-9068-41A5-8CFF-35D58699CA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3164362"/>
                <a:ext cx="10515600" cy="3012601"/>
              </a:xfrm>
              <a:blipFill>
                <a:blip r:embed="rId2"/>
                <a:stretch>
                  <a:fillRect l="-928" t="-200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066C9F95-AACD-5940-A0B4-A512F416F856}"/>
              </a:ext>
            </a:extLst>
          </p:cNvPr>
          <p:cNvSpPr/>
          <p:nvPr/>
        </p:nvSpPr>
        <p:spPr>
          <a:xfrm>
            <a:off x="3169998" y="1857032"/>
            <a:ext cx="1296649" cy="1124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b="0">
              <a:latin typeface="Gill Sans Light"/>
            </a:endParaRPr>
          </a:p>
        </p:txBody>
      </p:sp>
      <p:sp>
        <p:nvSpPr>
          <p:cNvPr id="8" name="TextBox 64">
            <a:extLst>
              <a:ext uri="{FF2B5EF4-FFF2-40B4-BE49-F238E27FC236}">
                <a16:creationId xmlns:a16="http://schemas.microsoft.com/office/drawing/2014/main" id="{62CD0D30-B857-6A48-8E76-35250A482480}"/>
              </a:ext>
            </a:extLst>
          </p:cNvPr>
          <p:cNvSpPr txBox="1"/>
          <p:nvPr/>
        </p:nvSpPr>
        <p:spPr>
          <a:xfrm>
            <a:off x="3604713" y="1454570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dirty="0">
                <a:latin typeface="Gill Sans Light"/>
              </a:rPr>
              <a:t>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4BAE62F-8396-F243-91D3-E3A69FAFD09A}"/>
              </a:ext>
            </a:extLst>
          </p:cNvPr>
          <p:cNvSpPr/>
          <p:nvPr/>
        </p:nvSpPr>
        <p:spPr>
          <a:xfrm>
            <a:off x="3205584" y="1940046"/>
            <a:ext cx="1296649" cy="1124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b="0">
              <a:latin typeface="Gill Sans Light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4C7AF91-7137-3E45-A46C-F7242D102F74}"/>
              </a:ext>
            </a:extLst>
          </p:cNvPr>
          <p:cNvSpPr/>
          <p:nvPr/>
        </p:nvSpPr>
        <p:spPr>
          <a:xfrm>
            <a:off x="3254868" y="2036233"/>
            <a:ext cx="1296649" cy="1124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b="0">
              <a:latin typeface="Gill Sans Light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884E025-70E7-8C45-893E-A7C78F8C493C}"/>
              </a:ext>
            </a:extLst>
          </p:cNvPr>
          <p:cNvSpPr/>
          <p:nvPr/>
        </p:nvSpPr>
        <p:spPr>
          <a:xfrm>
            <a:off x="3304152" y="2131183"/>
            <a:ext cx="1296649" cy="1124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b="0">
              <a:latin typeface="Gill Sans Light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6D32D1E-AC5D-B24C-842D-AC01C87D8284}"/>
              </a:ext>
            </a:extLst>
          </p:cNvPr>
          <p:cNvSpPr/>
          <p:nvPr/>
        </p:nvSpPr>
        <p:spPr>
          <a:xfrm>
            <a:off x="3533709" y="2528156"/>
            <a:ext cx="1296649" cy="1124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b="0">
              <a:latin typeface="Gill Sans Light"/>
            </a:endParaRPr>
          </a:p>
        </p:txBody>
      </p:sp>
      <p:sp>
        <p:nvSpPr>
          <p:cNvPr id="13" name="TextBox 69">
            <a:extLst>
              <a:ext uri="{FF2B5EF4-FFF2-40B4-BE49-F238E27FC236}">
                <a16:creationId xmlns:a16="http://schemas.microsoft.com/office/drawing/2014/main" id="{52B7FC4E-287F-9041-A84A-C531B3F94FBB}"/>
              </a:ext>
            </a:extLst>
          </p:cNvPr>
          <p:cNvSpPr txBox="1"/>
          <p:nvPr/>
        </p:nvSpPr>
        <p:spPr>
          <a:xfrm>
            <a:off x="3932606" y="2051707"/>
            <a:ext cx="5696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0" dirty="0">
                <a:latin typeface="Gill Sans Light"/>
              </a:rPr>
              <a:t>…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F4625B-2B26-9147-8B80-767A72F29EE0}"/>
              </a:ext>
            </a:extLst>
          </p:cNvPr>
          <p:cNvSpPr/>
          <p:nvPr/>
        </p:nvSpPr>
        <p:spPr>
          <a:xfrm>
            <a:off x="5932811" y="2007239"/>
            <a:ext cx="1296649" cy="1124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b="0">
              <a:latin typeface="Gill Sans Light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40FEDBB-499C-E343-B20D-1FB1997B12B0}"/>
              </a:ext>
            </a:extLst>
          </p:cNvPr>
          <p:cNvSpPr/>
          <p:nvPr/>
        </p:nvSpPr>
        <p:spPr>
          <a:xfrm>
            <a:off x="6012130" y="2196747"/>
            <a:ext cx="1296649" cy="112426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b="0">
              <a:latin typeface="Gill Sans Light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6663432-629B-F348-BEE7-510EA6AFEEE8}"/>
              </a:ext>
            </a:extLst>
          </p:cNvPr>
          <p:cNvSpPr/>
          <p:nvPr/>
        </p:nvSpPr>
        <p:spPr>
          <a:xfrm>
            <a:off x="5932810" y="2372114"/>
            <a:ext cx="1296649" cy="11242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b="0">
              <a:latin typeface="Gill Sans Light"/>
            </a:endParaRPr>
          </a:p>
        </p:txBody>
      </p:sp>
      <p:sp>
        <p:nvSpPr>
          <p:cNvPr id="17" name="TextBox 6">
            <a:extLst>
              <a:ext uri="{FF2B5EF4-FFF2-40B4-BE49-F238E27FC236}">
                <a16:creationId xmlns:a16="http://schemas.microsoft.com/office/drawing/2014/main" id="{B001E842-37A1-8744-9ADA-835BE849B13D}"/>
              </a:ext>
            </a:extLst>
          </p:cNvPr>
          <p:cNvSpPr txBox="1"/>
          <p:nvPr/>
        </p:nvSpPr>
        <p:spPr>
          <a:xfrm>
            <a:off x="8726727" y="2018577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dirty="0">
                <a:latin typeface="Gill Sans Light"/>
              </a:rPr>
              <a:t>k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5600426-3379-7042-BB6F-15427D0DA086}"/>
              </a:ext>
            </a:extLst>
          </p:cNvPr>
          <p:cNvSpPr/>
          <p:nvPr/>
        </p:nvSpPr>
        <p:spPr>
          <a:xfrm>
            <a:off x="7284273" y="2018757"/>
            <a:ext cx="1296649" cy="11242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b="0">
              <a:latin typeface="Gill Sans Light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26F5A3C-993F-ED4F-BC8F-FFE0EC2AD369}"/>
              </a:ext>
            </a:extLst>
          </p:cNvPr>
          <p:cNvSpPr/>
          <p:nvPr/>
        </p:nvSpPr>
        <p:spPr>
          <a:xfrm>
            <a:off x="7353954" y="2205557"/>
            <a:ext cx="1296649" cy="1124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b="0">
              <a:latin typeface="Gill Sans Light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0E8C835-475A-8242-B3C1-8C11B51BFB65}"/>
              </a:ext>
            </a:extLst>
          </p:cNvPr>
          <p:cNvSpPr/>
          <p:nvPr/>
        </p:nvSpPr>
        <p:spPr>
          <a:xfrm>
            <a:off x="7308779" y="2370510"/>
            <a:ext cx="1296649" cy="112426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b="0">
              <a:latin typeface="Gill Sans Light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59DCB81-1C1C-1A4B-83B1-768E23D97B1C}"/>
              </a:ext>
            </a:extLst>
          </p:cNvPr>
          <p:cNvCxnSpPr/>
          <p:nvPr/>
        </p:nvCxnSpPr>
        <p:spPr>
          <a:xfrm flipV="1">
            <a:off x="8839200" y="2015630"/>
            <a:ext cx="141071" cy="49897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188211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DF25949B-8FE9-454D-9319-A3CA087EDF6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4036" y="4603339"/>
            <a:ext cx="998722" cy="748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lc="http://schemas.openxmlformats.org/drawingml/2006/lockedCanvas"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2FF589A4-D5A3-F54E-A35F-FE1EEFAA8F9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4036" y="3549725"/>
            <a:ext cx="998722" cy="748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lc="http://schemas.openxmlformats.org/drawingml/2006/lockedCanvas"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088D4679-D19B-4B4A-B588-637CB5ADE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ill Sans Light"/>
              </a:rPr>
              <a:t>Example Systems “Parallelism”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6ACB2A1-794C-AB48-8424-6FB89BC61F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1544" y="2020511"/>
            <a:ext cx="1539412" cy="129436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2A3D05C-3F50-D84D-84E2-33B605E74E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5698" y="2029942"/>
            <a:ext cx="1539412" cy="1294363"/>
          </a:xfrm>
          <a:prstGeom prst="rect">
            <a:avLst/>
          </a:prstGeom>
        </p:spPr>
      </p:pic>
      <p:sp>
        <p:nvSpPr>
          <p:cNvPr id="10" name="Right Arrow 10">
            <a:extLst>
              <a:ext uri="{FF2B5EF4-FFF2-40B4-BE49-F238E27FC236}">
                <a16:creationId xmlns:a16="http://schemas.microsoft.com/office/drawing/2014/main" id="{059C7ED4-ABD6-A243-83CB-619B945E9B47}"/>
              </a:ext>
            </a:extLst>
          </p:cNvPr>
          <p:cNvSpPr/>
          <p:nvPr/>
        </p:nvSpPr>
        <p:spPr>
          <a:xfrm>
            <a:off x="3599666" y="2315227"/>
            <a:ext cx="1422405" cy="228097"/>
          </a:xfrm>
          <a:prstGeom prst="rightArrow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400" b="0">
              <a:latin typeface="Gill Sans Light"/>
            </a:endParaRPr>
          </a:p>
        </p:txBody>
      </p:sp>
      <p:sp>
        <p:nvSpPr>
          <p:cNvPr id="11" name="TextBox 3">
            <a:extLst>
              <a:ext uri="{FF2B5EF4-FFF2-40B4-BE49-F238E27FC236}">
                <a16:creationId xmlns:a16="http://schemas.microsoft.com/office/drawing/2014/main" id="{64728D7F-82D6-0E4E-9CB4-B7685C6B8B5D}"/>
              </a:ext>
            </a:extLst>
          </p:cNvPr>
          <p:cNvSpPr txBox="1"/>
          <p:nvPr/>
        </p:nvSpPr>
        <p:spPr>
          <a:xfrm>
            <a:off x="1582361" y="2180507"/>
            <a:ext cx="20329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dirty="0">
                <a:latin typeface="Gill Sans Light"/>
              </a:rPr>
              <a:t>User Process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208DE5F-9958-9F41-8222-19510584D998}"/>
              </a:ext>
            </a:extLst>
          </p:cNvPr>
          <p:cNvGrpSpPr/>
          <p:nvPr/>
        </p:nvGrpSpPr>
        <p:grpSpPr>
          <a:xfrm>
            <a:off x="6244147" y="2279897"/>
            <a:ext cx="668511" cy="331693"/>
            <a:chOff x="3696020" y="1904361"/>
            <a:chExt cx="668511" cy="331693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46485D01-2338-994F-9AE8-7CD61C310200}"/>
                </a:ext>
              </a:extLst>
            </p:cNvPr>
            <p:cNvSpPr/>
            <p:nvPr/>
          </p:nvSpPr>
          <p:spPr>
            <a:xfrm>
              <a:off x="3696020" y="1921009"/>
              <a:ext cx="668511" cy="31504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2400" b="0">
                <a:latin typeface="Gill Sans Light"/>
              </a:endParaRPr>
            </a:p>
          </p:txBody>
        </p: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556AF5C7-E9E5-5649-803E-7A72C110C545}"/>
                </a:ext>
              </a:extLst>
            </p:cNvPr>
            <p:cNvCxnSpPr/>
            <p:nvPr/>
          </p:nvCxnSpPr>
          <p:spPr>
            <a:xfrm>
              <a:off x="4264639" y="1921009"/>
              <a:ext cx="0" cy="31504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B7E56E2-8856-7944-AEC1-1A6C533C17E6}"/>
                </a:ext>
              </a:extLst>
            </p:cNvPr>
            <p:cNvCxnSpPr/>
            <p:nvPr/>
          </p:nvCxnSpPr>
          <p:spPr>
            <a:xfrm>
              <a:off x="4178835" y="1904361"/>
              <a:ext cx="0" cy="31504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9">
            <a:extLst>
              <a:ext uri="{FF2B5EF4-FFF2-40B4-BE49-F238E27FC236}">
                <a16:creationId xmlns:a16="http://schemas.microsoft.com/office/drawing/2014/main" id="{07E97290-D900-E84A-8672-FDA73356AE0D}"/>
              </a:ext>
            </a:extLst>
          </p:cNvPr>
          <p:cNvSpPr txBox="1"/>
          <p:nvPr/>
        </p:nvSpPr>
        <p:spPr>
          <a:xfrm>
            <a:off x="3810000" y="1976735"/>
            <a:ext cx="11095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dirty="0" err="1">
                <a:latin typeface="Gill Sans Light"/>
              </a:rPr>
              <a:t>syscall</a:t>
            </a:r>
            <a:endParaRPr lang="en-US" sz="2400" b="0" dirty="0">
              <a:latin typeface="Gill Sans Light"/>
            </a:endParaRPr>
          </a:p>
        </p:txBody>
      </p:sp>
      <p:sp>
        <p:nvSpPr>
          <p:cNvPr id="14" name="TextBox 11">
            <a:extLst>
              <a:ext uri="{FF2B5EF4-FFF2-40B4-BE49-F238E27FC236}">
                <a16:creationId xmlns:a16="http://schemas.microsoft.com/office/drawing/2014/main" id="{0F23B493-E647-374B-B2B9-BF37F45CD246}"/>
              </a:ext>
            </a:extLst>
          </p:cNvPr>
          <p:cNvSpPr txBox="1"/>
          <p:nvPr/>
        </p:nvSpPr>
        <p:spPr>
          <a:xfrm>
            <a:off x="4961612" y="2097605"/>
            <a:ext cx="1210588" cy="7201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85000"/>
              </a:lnSpc>
            </a:pPr>
            <a:r>
              <a:rPr lang="en-US" sz="2400" b="0" dirty="0">
                <a:latin typeface="Gill Sans Light"/>
              </a:rPr>
              <a:t>File </a:t>
            </a:r>
          </a:p>
          <a:p>
            <a:pPr algn="ctr">
              <a:lnSpc>
                <a:spcPct val="85000"/>
              </a:lnSpc>
            </a:pPr>
            <a:r>
              <a:rPr lang="en-US" sz="2400" b="0" dirty="0">
                <a:latin typeface="Gill Sans Light"/>
              </a:rPr>
              <a:t>System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F8ABC1E-95A9-FC41-9491-C8B7BE78AE01}"/>
              </a:ext>
            </a:extLst>
          </p:cNvPr>
          <p:cNvGrpSpPr/>
          <p:nvPr/>
        </p:nvGrpSpPr>
        <p:grpSpPr>
          <a:xfrm>
            <a:off x="8233249" y="2263249"/>
            <a:ext cx="668511" cy="331693"/>
            <a:chOff x="3696020" y="1904361"/>
            <a:chExt cx="668511" cy="331693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8235CB48-7772-D049-AB50-1A02A444D1ED}"/>
                </a:ext>
              </a:extLst>
            </p:cNvPr>
            <p:cNvSpPr/>
            <p:nvPr/>
          </p:nvSpPr>
          <p:spPr>
            <a:xfrm>
              <a:off x="3696020" y="1921009"/>
              <a:ext cx="668511" cy="31504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2400" b="0">
                <a:latin typeface="Gill Sans Light"/>
              </a:endParaRPr>
            </a:p>
          </p:txBody>
        </p: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E80832C-4F84-2C4E-A946-C16D01D56965}"/>
                </a:ext>
              </a:extLst>
            </p:cNvPr>
            <p:cNvCxnSpPr/>
            <p:nvPr/>
          </p:nvCxnSpPr>
          <p:spPr>
            <a:xfrm>
              <a:off x="4264639" y="1921009"/>
              <a:ext cx="0" cy="31504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41419159-AE44-F34D-B6C7-F70721D8988C}"/>
                </a:ext>
              </a:extLst>
            </p:cNvPr>
            <p:cNvCxnSpPr/>
            <p:nvPr/>
          </p:nvCxnSpPr>
          <p:spPr>
            <a:xfrm>
              <a:off x="4178835" y="1904361"/>
              <a:ext cx="0" cy="31504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6">
            <a:extLst>
              <a:ext uri="{FF2B5EF4-FFF2-40B4-BE49-F238E27FC236}">
                <a16:creationId xmlns:a16="http://schemas.microsoft.com/office/drawing/2014/main" id="{8CC36FC9-B783-4846-8788-7A30A8383DC6}"/>
              </a:ext>
            </a:extLst>
          </p:cNvPr>
          <p:cNvSpPr txBox="1"/>
          <p:nvPr/>
        </p:nvSpPr>
        <p:spPr>
          <a:xfrm>
            <a:off x="7147389" y="2097605"/>
            <a:ext cx="1310811" cy="7201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5000"/>
              </a:lnSpc>
            </a:pPr>
            <a:r>
              <a:rPr lang="en-US" sz="2400" b="0" dirty="0">
                <a:latin typeface="Gill Sans Light"/>
              </a:rPr>
              <a:t>Upper Driver</a:t>
            </a: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6E08D31B-F172-DF42-8D52-B6ACBB9FC365}"/>
              </a:ext>
            </a:extLst>
          </p:cNvPr>
          <p:cNvSpPr txBox="1"/>
          <p:nvPr/>
        </p:nvSpPr>
        <p:spPr>
          <a:xfrm>
            <a:off x="9039648" y="2097605"/>
            <a:ext cx="1272008" cy="7201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5000"/>
              </a:lnSpc>
            </a:pPr>
            <a:r>
              <a:rPr lang="en-US" sz="2400" b="0" dirty="0">
                <a:latin typeface="Gill Sans Light"/>
              </a:rPr>
              <a:t>Lower Driver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42AE376-1430-3D4C-A83C-73F8138CFEDE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3341663" y="3733555"/>
            <a:ext cx="1056937" cy="105693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63E68A0-5F3F-FA48-B22D-CCC1D3FD22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24561" y="1183354"/>
            <a:ext cx="939801" cy="639203"/>
          </a:xfrm>
          <a:prstGeom prst="rect">
            <a:avLst/>
          </a:prstGeom>
        </p:spPr>
      </p:pic>
      <p:sp>
        <p:nvSpPr>
          <p:cNvPr id="20" name="TextBox 21">
            <a:extLst>
              <a:ext uri="{FF2B5EF4-FFF2-40B4-BE49-F238E27FC236}">
                <a16:creationId xmlns:a16="http://schemas.microsoft.com/office/drawing/2014/main" id="{A0C85E6A-85CF-6C4D-8E1A-4BF144C41AC0}"/>
              </a:ext>
            </a:extLst>
          </p:cNvPr>
          <p:cNvSpPr txBox="1"/>
          <p:nvPr/>
        </p:nvSpPr>
        <p:spPr>
          <a:xfrm>
            <a:off x="1097593" y="1631566"/>
            <a:ext cx="22028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dirty="0">
                <a:latin typeface="Gill Sans Light"/>
              </a:rPr>
              <a:t>I/O Processing</a:t>
            </a:r>
          </a:p>
        </p:txBody>
      </p:sp>
      <p:sp>
        <p:nvSpPr>
          <p:cNvPr id="21" name="Cloud 20">
            <a:extLst>
              <a:ext uri="{FF2B5EF4-FFF2-40B4-BE49-F238E27FC236}">
                <a16:creationId xmlns:a16="http://schemas.microsoft.com/office/drawing/2014/main" id="{B40877E4-6F80-C149-A7DC-033875EAA252}"/>
              </a:ext>
            </a:extLst>
          </p:cNvPr>
          <p:cNvSpPr/>
          <p:nvPr/>
        </p:nvSpPr>
        <p:spPr>
          <a:xfrm>
            <a:off x="4225209" y="3948844"/>
            <a:ext cx="2637167" cy="1457461"/>
          </a:xfrm>
          <a:prstGeom prst="cloud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400" b="0">
              <a:latin typeface="Gill Sans Light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586D8B4-F715-9941-81C0-36FB400364F3}"/>
              </a:ext>
            </a:extLst>
          </p:cNvPr>
          <p:cNvGrpSpPr/>
          <p:nvPr/>
        </p:nvGrpSpPr>
        <p:grpSpPr>
          <a:xfrm>
            <a:off x="4933087" y="4636383"/>
            <a:ext cx="318719" cy="174353"/>
            <a:chOff x="3696020" y="1904361"/>
            <a:chExt cx="668511" cy="331693"/>
          </a:xfrm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B32E95F8-9FF1-5148-91F1-655487BCA1EE}"/>
                </a:ext>
              </a:extLst>
            </p:cNvPr>
            <p:cNvSpPr/>
            <p:nvPr/>
          </p:nvSpPr>
          <p:spPr>
            <a:xfrm>
              <a:off x="3696020" y="1921009"/>
              <a:ext cx="668511" cy="31504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2400" b="0">
                <a:latin typeface="Gill Sans Light"/>
              </a:endParaRPr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72475163-DFC3-554B-AE6E-27F74DBB437F}"/>
                </a:ext>
              </a:extLst>
            </p:cNvPr>
            <p:cNvCxnSpPr/>
            <p:nvPr/>
          </p:nvCxnSpPr>
          <p:spPr>
            <a:xfrm>
              <a:off x="4264639" y="1921009"/>
              <a:ext cx="0" cy="31504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17B3A53E-BD1A-4847-B4B7-269542BF6BA8}"/>
                </a:ext>
              </a:extLst>
            </p:cNvPr>
            <p:cNvCxnSpPr/>
            <p:nvPr/>
          </p:nvCxnSpPr>
          <p:spPr>
            <a:xfrm>
              <a:off x="4178835" y="1904361"/>
              <a:ext cx="0" cy="31504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412A712-5FBC-7349-838E-9182851FD488}"/>
              </a:ext>
            </a:extLst>
          </p:cNvPr>
          <p:cNvGrpSpPr/>
          <p:nvPr/>
        </p:nvGrpSpPr>
        <p:grpSpPr>
          <a:xfrm>
            <a:off x="5204182" y="4179223"/>
            <a:ext cx="318719" cy="174353"/>
            <a:chOff x="3696020" y="1904361"/>
            <a:chExt cx="668511" cy="331693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751654CA-3B47-9B43-AC28-376E72033449}"/>
                </a:ext>
              </a:extLst>
            </p:cNvPr>
            <p:cNvSpPr/>
            <p:nvPr/>
          </p:nvSpPr>
          <p:spPr>
            <a:xfrm>
              <a:off x="3696020" y="1921009"/>
              <a:ext cx="668511" cy="31504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2400" b="0">
                <a:latin typeface="Gill Sans Light"/>
              </a:endParaRPr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78798DA0-27AA-7A4C-823B-8F9AFCD1889E}"/>
                </a:ext>
              </a:extLst>
            </p:cNvPr>
            <p:cNvCxnSpPr/>
            <p:nvPr/>
          </p:nvCxnSpPr>
          <p:spPr>
            <a:xfrm>
              <a:off x="4264639" y="1921009"/>
              <a:ext cx="0" cy="31504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7E592F58-2C5B-7F4C-8F91-E0D7AC39448B}"/>
                </a:ext>
              </a:extLst>
            </p:cNvPr>
            <p:cNvCxnSpPr/>
            <p:nvPr/>
          </p:nvCxnSpPr>
          <p:spPr>
            <a:xfrm>
              <a:off x="4178835" y="1904361"/>
              <a:ext cx="0" cy="31504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738C0CB-B493-DA45-A761-91B1E2EA5C80}"/>
              </a:ext>
            </a:extLst>
          </p:cNvPr>
          <p:cNvGrpSpPr/>
          <p:nvPr/>
        </p:nvGrpSpPr>
        <p:grpSpPr>
          <a:xfrm>
            <a:off x="5919941" y="4675259"/>
            <a:ext cx="318719" cy="174353"/>
            <a:chOff x="3696020" y="1904361"/>
            <a:chExt cx="668511" cy="331693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7FD90230-FB2E-2B46-B3B8-58360E9EA836}"/>
                </a:ext>
              </a:extLst>
            </p:cNvPr>
            <p:cNvSpPr/>
            <p:nvPr/>
          </p:nvSpPr>
          <p:spPr>
            <a:xfrm>
              <a:off x="3696020" y="1921009"/>
              <a:ext cx="668511" cy="31504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2400" b="0">
                <a:latin typeface="Gill Sans Light"/>
              </a:endParaRPr>
            </a:p>
          </p:txBody>
        </p: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D3621EBD-E41D-394A-AD01-2D5F0D870E49}"/>
                </a:ext>
              </a:extLst>
            </p:cNvPr>
            <p:cNvCxnSpPr/>
            <p:nvPr/>
          </p:nvCxnSpPr>
          <p:spPr>
            <a:xfrm>
              <a:off x="4264639" y="1921009"/>
              <a:ext cx="0" cy="31504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9E40503F-7C7B-E84E-97EF-625EABF132B0}"/>
                </a:ext>
              </a:extLst>
            </p:cNvPr>
            <p:cNvCxnSpPr/>
            <p:nvPr/>
          </p:nvCxnSpPr>
          <p:spPr>
            <a:xfrm>
              <a:off x="4178835" y="1904361"/>
              <a:ext cx="0" cy="31504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08D934C-2E13-3F4E-9E6B-43A45F6721EA}"/>
              </a:ext>
            </a:extLst>
          </p:cNvPr>
          <p:cNvGrpSpPr/>
          <p:nvPr/>
        </p:nvGrpSpPr>
        <p:grpSpPr>
          <a:xfrm>
            <a:off x="6246815" y="4132955"/>
            <a:ext cx="318719" cy="174353"/>
            <a:chOff x="3696020" y="1904361"/>
            <a:chExt cx="668511" cy="331693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904DE7B7-6E9F-BA4C-A474-43737A35CD6F}"/>
                </a:ext>
              </a:extLst>
            </p:cNvPr>
            <p:cNvSpPr/>
            <p:nvPr/>
          </p:nvSpPr>
          <p:spPr>
            <a:xfrm>
              <a:off x="3696020" y="1921009"/>
              <a:ext cx="668511" cy="31504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2400" b="0">
                <a:latin typeface="Gill Sans Light"/>
              </a:endParaRPr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D74113F0-2E01-6A44-8650-F564E44E3FB7}"/>
                </a:ext>
              </a:extLst>
            </p:cNvPr>
            <p:cNvCxnSpPr/>
            <p:nvPr/>
          </p:nvCxnSpPr>
          <p:spPr>
            <a:xfrm>
              <a:off x="4264639" y="1921009"/>
              <a:ext cx="0" cy="31504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607E1AF3-B9D4-1C4C-B572-0AE61D202523}"/>
                </a:ext>
              </a:extLst>
            </p:cNvPr>
            <p:cNvCxnSpPr/>
            <p:nvPr/>
          </p:nvCxnSpPr>
          <p:spPr>
            <a:xfrm>
              <a:off x="4178835" y="1904361"/>
              <a:ext cx="0" cy="31504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6" name="Picture 25">
            <a:extLst>
              <a:ext uri="{FF2B5EF4-FFF2-40B4-BE49-F238E27FC236}">
                <a16:creationId xmlns:a16="http://schemas.microsoft.com/office/drawing/2014/main" id="{FFC38826-8F18-9B44-B0FB-B36D615F59B0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4561" y="2758052"/>
            <a:ext cx="1187936" cy="8924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lc="http://schemas.openxmlformats.org/drawingml/2006/lockedCanvas"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TextBox 40">
            <a:extLst>
              <a:ext uri="{FF2B5EF4-FFF2-40B4-BE49-F238E27FC236}">
                <a16:creationId xmlns:a16="http://schemas.microsoft.com/office/drawing/2014/main" id="{705C37AE-6E93-2948-AFE0-F8C165B5676F}"/>
              </a:ext>
            </a:extLst>
          </p:cNvPr>
          <p:cNvSpPr txBox="1"/>
          <p:nvPr/>
        </p:nvSpPr>
        <p:spPr>
          <a:xfrm>
            <a:off x="1121841" y="3594490"/>
            <a:ext cx="23262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dirty="0">
                <a:latin typeface="Gill Sans Light"/>
              </a:rPr>
              <a:t>Communication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A18DF3B3-E085-BB44-A768-69EA2CFF6F9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5312462" y="4440677"/>
            <a:ext cx="471969" cy="225093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30A28A69-9CA0-6540-A47E-ACD11F2F9A0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5806238" y="4316795"/>
            <a:ext cx="471969" cy="225093"/>
          </a:xfrm>
          <a:prstGeom prst="rect">
            <a:avLst/>
          </a:prstGeom>
        </p:spPr>
      </p:pic>
      <p:sp>
        <p:nvSpPr>
          <p:cNvPr id="30" name="TextBox 43">
            <a:extLst>
              <a:ext uri="{FF2B5EF4-FFF2-40B4-BE49-F238E27FC236}">
                <a16:creationId xmlns:a16="http://schemas.microsoft.com/office/drawing/2014/main" id="{FF2D8B17-10FF-3A44-B7B5-E489FED48654}"/>
              </a:ext>
            </a:extLst>
          </p:cNvPr>
          <p:cNvSpPr txBox="1"/>
          <p:nvPr/>
        </p:nvSpPr>
        <p:spPr>
          <a:xfrm>
            <a:off x="1834151" y="2432297"/>
            <a:ext cx="20329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dirty="0">
                <a:latin typeface="Gill Sans Light"/>
              </a:rPr>
              <a:t>User Process</a:t>
            </a:r>
          </a:p>
        </p:txBody>
      </p:sp>
      <p:sp>
        <p:nvSpPr>
          <p:cNvPr id="31" name="TextBox 44">
            <a:extLst>
              <a:ext uri="{FF2B5EF4-FFF2-40B4-BE49-F238E27FC236}">
                <a16:creationId xmlns:a16="http://schemas.microsoft.com/office/drawing/2014/main" id="{9F5D2E45-8CD2-A246-A0A0-035E1A228677}"/>
              </a:ext>
            </a:extLst>
          </p:cNvPr>
          <p:cNvSpPr txBox="1"/>
          <p:nvPr/>
        </p:nvSpPr>
        <p:spPr>
          <a:xfrm>
            <a:off x="2085941" y="2684087"/>
            <a:ext cx="20329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dirty="0">
                <a:latin typeface="Gill Sans Light"/>
              </a:rPr>
              <a:t>User Process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C591AB1D-DE3B-B944-AB0A-6D8D09220B6F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3294038" y="4603339"/>
            <a:ext cx="1056937" cy="1056937"/>
          </a:xfrm>
          <a:prstGeom prst="rect">
            <a:avLst/>
          </a:pr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67EAFA0B-1807-3647-AD66-2E89F56907AC}"/>
              </a:ext>
            </a:extLst>
          </p:cNvPr>
          <p:cNvGrpSpPr/>
          <p:nvPr/>
        </p:nvGrpSpPr>
        <p:grpSpPr>
          <a:xfrm>
            <a:off x="4674330" y="4946027"/>
            <a:ext cx="318719" cy="174353"/>
            <a:chOff x="3696020" y="1904361"/>
            <a:chExt cx="668511" cy="331693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E47A6404-4F3F-7945-9D10-A5CAAB860474}"/>
                </a:ext>
              </a:extLst>
            </p:cNvPr>
            <p:cNvSpPr/>
            <p:nvPr/>
          </p:nvSpPr>
          <p:spPr>
            <a:xfrm>
              <a:off x="3696020" y="1921009"/>
              <a:ext cx="668511" cy="31504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2400" b="0">
                <a:latin typeface="Gill Sans Light"/>
              </a:endParaRPr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57A61E36-4074-8544-BD32-79A0DE8F809E}"/>
                </a:ext>
              </a:extLst>
            </p:cNvPr>
            <p:cNvCxnSpPr/>
            <p:nvPr/>
          </p:nvCxnSpPr>
          <p:spPr>
            <a:xfrm>
              <a:off x="4264639" y="1921009"/>
              <a:ext cx="0" cy="31504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9D83625F-DF99-C943-B361-4474D0AD80B8}"/>
                </a:ext>
              </a:extLst>
            </p:cNvPr>
            <p:cNvCxnSpPr/>
            <p:nvPr/>
          </p:nvCxnSpPr>
          <p:spPr>
            <a:xfrm>
              <a:off x="4178835" y="1904361"/>
              <a:ext cx="0" cy="31504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5F19A0C9-1DA4-D54D-B269-4055B013A3F0}"/>
              </a:ext>
            </a:extLst>
          </p:cNvPr>
          <p:cNvGrpSpPr/>
          <p:nvPr/>
        </p:nvGrpSpPr>
        <p:grpSpPr>
          <a:xfrm>
            <a:off x="6342723" y="4917143"/>
            <a:ext cx="318719" cy="174353"/>
            <a:chOff x="3696020" y="1904361"/>
            <a:chExt cx="668511" cy="331693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B27BA364-BE66-F843-BA7F-9843F3D21FC3}"/>
                </a:ext>
              </a:extLst>
            </p:cNvPr>
            <p:cNvSpPr/>
            <p:nvPr/>
          </p:nvSpPr>
          <p:spPr>
            <a:xfrm>
              <a:off x="3696020" y="1921009"/>
              <a:ext cx="668511" cy="31504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2400" b="0">
                <a:latin typeface="Gill Sans Light"/>
              </a:endParaRPr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4AAB5937-902F-7C48-943F-763C6AF7B1F2}"/>
                </a:ext>
              </a:extLst>
            </p:cNvPr>
            <p:cNvCxnSpPr/>
            <p:nvPr/>
          </p:nvCxnSpPr>
          <p:spPr>
            <a:xfrm>
              <a:off x="4264639" y="1921009"/>
              <a:ext cx="0" cy="31504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A0C5DCD0-0E26-AF42-B8D6-3A8061874674}"/>
                </a:ext>
              </a:extLst>
            </p:cNvPr>
            <p:cNvCxnSpPr/>
            <p:nvPr/>
          </p:nvCxnSpPr>
          <p:spPr>
            <a:xfrm>
              <a:off x="4178835" y="1904361"/>
              <a:ext cx="0" cy="31504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TextBox 59">
            <a:extLst>
              <a:ext uri="{FF2B5EF4-FFF2-40B4-BE49-F238E27FC236}">
                <a16:creationId xmlns:a16="http://schemas.microsoft.com/office/drawing/2014/main" id="{6981C8FF-C4B5-D64F-AD1C-48ECD92DA367}"/>
              </a:ext>
            </a:extLst>
          </p:cNvPr>
          <p:cNvSpPr txBox="1"/>
          <p:nvPr/>
        </p:nvSpPr>
        <p:spPr>
          <a:xfrm>
            <a:off x="1102062" y="5729381"/>
            <a:ext cx="51667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dirty="0">
                <a:latin typeface="Gill Sans Light"/>
              </a:rPr>
              <a:t>Parallel Computation, Databases, …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E8B28F1E-F6B1-8B49-96D1-223D50E9F7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24594" y="1631566"/>
            <a:ext cx="939801" cy="639203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D274F027-267D-FF41-B6A6-5F88A38F5D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14221" y="2066199"/>
            <a:ext cx="939801" cy="639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83353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 (1/2)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4626" y="762001"/>
            <a:ext cx="10324374" cy="5835309"/>
          </a:xfrm>
        </p:spPr>
        <p:txBody>
          <a:bodyPr>
            <a:normAutofit/>
          </a:bodyPr>
          <a:lstStyle/>
          <a:p>
            <a:pPr>
              <a:spcBef>
                <a:spcPct val="10000"/>
              </a:spcBef>
            </a:pPr>
            <a:r>
              <a:rPr lang="en-US" altLang="ko-KR" dirty="0" smtClean="0">
                <a:ea typeface="Gulim" panose="020B0600000101010101" pitchFamily="34" charset="-127"/>
                <a:sym typeface="Symbol" panose="05050102010706020507" pitchFamily="18" charset="2"/>
              </a:rPr>
              <a:t>Notification </a:t>
            </a:r>
            <a:r>
              <a:rPr lang="en-US" altLang="ko-KR" dirty="0">
                <a:ea typeface="Gulim" panose="020B0600000101010101" pitchFamily="34" charset="-127"/>
                <a:sym typeface="Symbol" panose="05050102010706020507" pitchFamily="18" charset="2"/>
              </a:rPr>
              <a:t>mechanisms</a:t>
            </a:r>
          </a:p>
          <a:p>
            <a:pPr lvl="1">
              <a:spcBef>
                <a:spcPct val="10000"/>
              </a:spcBef>
            </a:pPr>
            <a:r>
              <a:rPr lang="en-US" altLang="ko-KR" dirty="0">
                <a:ea typeface="Gulim" panose="020B0600000101010101" pitchFamily="34" charset="-127"/>
                <a:sym typeface="Symbol" panose="05050102010706020507" pitchFamily="18" charset="2"/>
              </a:rPr>
              <a:t>Interrupts</a:t>
            </a:r>
          </a:p>
          <a:p>
            <a:pPr lvl="1">
              <a:spcBef>
                <a:spcPct val="10000"/>
              </a:spcBef>
            </a:pPr>
            <a:r>
              <a:rPr lang="en-US" altLang="ko-KR" dirty="0">
                <a:ea typeface="Gulim" panose="020B0600000101010101" pitchFamily="34" charset="-127"/>
                <a:sym typeface="Symbol" panose="05050102010706020507" pitchFamily="18" charset="2"/>
              </a:rPr>
              <a:t>Polling: Report results through status register that processor looks at periodically </a:t>
            </a:r>
          </a:p>
          <a:p>
            <a:pPr>
              <a:spcBef>
                <a:spcPct val="10000"/>
              </a:spcBef>
            </a:pPr>
            <a:r>
              <a:rPr lang="en-US" dirty="0"/>
              <a:t>Device drivers interface to I/O devices</a:t>
            </a:r>
          </a:p>
          <a:p>
            <a:pPr lvl="1"/>
            <a:r>
              <a:rPr lang="en-US" dirty="0"/>
              <a:t>Provide clean Read/Write interface to OS above</a:t>
            </a:r>
          </a:p>
          <a:p>
            <a:pPr lvl="1"/>
            <a:r>
              <a:rPr lang="en-US" dirty="0"/>
              <a:t>Manipulate devices through PIO, DMA &amp; interrupt handling</a:t>
            </a:r>
          </a:p>
          <a:p>
            <a:pPr lvl="1"/>
            <a:r>
              <a:rPr lang="en-US" dirty="0"/>
              <a:t>Three types: block, character, and </a:t>
            </a:r>
            <a:r>
              <a:rPr lang="en-US" dirty="0" smtClean="0"/>
              <a:t>network</a:t>
            </a:r>
          </a:p>
          <a:p>
            <a:r>
              <a:rPr lang="en-US" dirty="0" smtClean="0"/>
              <a:t>Direct Memory Access (DMA)</a:t>
            </a:r>
          </a:p>
          <a:p>
            <a:pPr lvl="1"/>
            <a:r>
              <a:rPr lang="en-US" dirty="0" smtClean="0"/>
              <a:t>Permit devices to directly access memory</a:t>
            </a:r>
          </a:p>
          <a:p>
            <a:pPr lvl="1"/>
            <a:r>
              <a:rPr lang="en-US" dirty="0" smtClean="0"/>
              <a:t>Free up processor from transferring every byte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612216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420AA-46E4-4C09-B57B-DE6B8E3CBF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 (2/2)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34D7AC-2FD0-4614-8CEF-8C4F897BC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2800" y="914400"/>
            <a:ext cx="10566400" cy="5791200"/>
          </a:xfrm>
        </p:spPr>
        <p:txBody>
          <a:bodyPr>
            <a:normAutofit fontScale="92500"/>
          </a:bodyPr>
          <a:lstStyle/>
          <a:p>
            <a:pPr>
              <a:spcBef>
                <a:spcPct val="10000"/>
              </a:spcBef>
            </a:pPr>
            <a:r>
              <a:rPr lang="en-US" altLang="ko-KR" dirty="0">
                <a:ea typeface="Gulim" panose="020B0600000101010101" pitchFamily="34" charset="-127"/>
                <a:sym typeface="Symbol" panose="05050102010706020507" pitchFamily="18" charset="2"/>
              </a:rPr>
              <a:t>Disk Performance: </a:t>
            </a:r>
          </a:p>
          <a:p>
            <a:pPr lvl="1">
              <a:spcBef>
                <a:spcPct val="10000"/>
              </a:spcBef>
            </a:pPr>
            <a:r>
              <a:rPr lang="en-US" altLang="ko-KR" dirty="0">
                <a:ea typeface="Gulim" panose="020B0600000101010101" pitchFamily="34" charset="-127"/>
                <a:sym typeface="Symbol" panose="05050102010706020507" pitchFamily="18" charset="2"/>
              </a:rPr>
              <a:t>Queuing time + Controller + Seek + Rotational + Transfer</a:t>
            </a:r>
          </a:p>
          <a:p>
            <a:pPr lvl="1">
              <a:spcBef>
                <a:spcPct val="10000"/>
              </a:spcBef>
            </a:pPr>
            <a:r>
              <a:rPr lang="en-US" altLang="ko-KR" dirty="0">
                <a:ea typeface="Gulim" panose="020B0600000101010101" pitchFamily="34" charset="-127"/>
                <a:sym typeface="Symbol" panose="05050102010706020507" pitchFamily="18" charset="2"/>
              </a:rPr>
              <a:t>Rotational latency: on average ½ rotation</a:t>
            </a:r>
          </a:p>
          <a:p>
            <a:pPr lvl="1">
              <a:spcBef>
                <a:spcPct val="10000"/>
              </a:spcBef>
            </a:pPr>
            <a:r>
              <a:rPr lang="en-US" altLang="ko-KR" dirty="0">
                <a:ea typeface="Gulim" panose="020B0600000101010101" pitchFamily="34" charset="-127"/>
                <a:sym typeface="Symbol" panose="05050102010706020507" pitchFamily="18" charset="2"/>
              </a:rPr>
              <a:t>Transfer time: spec of disk depends on rotation speed and bit storage density</a:t>
            </a:r>
          </a:p>
          <a:p>
            <a:r>
              <a:rPr lang="en-US" dirty="0"/>
              <a:t>Devices have complex interaction and performance characteristics</a:t>
            </a:r>
          </a:p>
          <a:p>
            <a:pPr lvl="1"/>
            <a:r>
              <a:rPr lang="en-US" dirty="0"/>
              <a:t>Response time (Latency) = Queue + Overhead + Transfer</a:t>
            </a:r>
          </a:p>
          <a:p>
            <a:pPr lvl="2"/>
            <a:r>
              <a:rPr lang="en-US" dirty="0"/>
              <a:t>Effective BW = BW * T/(S+T)</a:t>
            </a:r>
          </a:p>
          <a:p>
            <a:pPr lvl="1"/>
            <a:r>
              <a:rPr lang="en-US" dirty="0"/>
              <a:t>HDD: </a:t>
            </a:r>
            <a:r>
              <a:rPr lang="en-US" altLang="ko-KR" dirty="0">
                <a:ea typeface="Gulim" panose="020B0600000101010101" pitchFamily="34" charset="-127"/>
                <a:sym typeface="Symbol" panose="05050102010706020507" pitchFamily="18" charset="2"/>
              </a:rPr>
              <a:t>Queuing time + </a:t>
            </a:r>
            <a:r>
              <a:rPr lang="en-US" dirty="0"/>
              <a:t>controller + seek + rotation + transfer</a:t>
            </a:r>
          </a:p>
          <a:p>
            <a:pPr lvl="1"/>
            <a:r>
              <a:rPr lang="en-US" dirty="0" smtClean="0"/>
              <a:t>SSD</a:t>
            </a:r>
            <a:r>
              <a:rPr lang="en-US" dirty="0"/>
              <a:t>: </a:t>
            </a:r>
            <a:r>
              <a:rPr lang="en-US" altLang="ko-KR" dirty="0">
                <a:ea typeface="Gulim" panose="020B0600000101010101" pitchFamily="34" charset="-127"/>
                <a:sym typeface="Symbol" panose="05050102010706020507" pitchFamily="18" charset="2"/>
              </a:rPr>
              <a:t>Queuing time + </a:t>
            </a:r>
            <a:r>
              <a:rPr lang="en-US" dirty="0"/>
              <a:t>controller + transfer (erasure &amp; wear</a:t>
            </a:r>
            <a:r>
              <a:rPr lang="en-US" dirty="0" smtClean="0"/>
              <a:t>)</a:t>
            </a:r>
          </a:p>
          <a:p>
            <a:r>
              <a:rPr lang="en-US" dirty="0"/>
              <a:t>Systems (e.g., file system) designed to optimize performance and reliability</a:t>
            </a:r>
          </a:p>
          <a:p>
            <a:pPr lvl="1"/>
            <a:r>
              <a:rPr lang="en-US" dirty="0"/>
              <a:t>Relative to performance characteristics of underlying device</a:t>
            </a:r>
          </a:p>
          <a:p>
            <a:r>
              <a:rPr lang="en-US" dirty="0" smtClean="0"/>
              <a:t>Next time: Bursts </a:t>
            </a:r>
            <a:r>
              <a:rPr lang="en-US" dirty="0"/>
              <a:t>&amp; High Utilization introduce queuing delays</a:t>
            </a:r>
          </a:p>
          <a:p>
            <a:pPr>
              <a:spcBef>
                <a:spcPct val="10000"/>
              </a:spcBef>
            </a:pPr>
            <a:r>
              <a:rPr lang="en-US" altLang="ko-KR" dirty="0" smtClean="0">
                <a:ea typeface="Gulim" panose="020B0600000101010101" pitchFamily="34" charset="-127"/>
                <a:sym typeface="Symbol" panose="05050102010706020507" pitchFamily="18" charset="2"/>
              </a:rPr>
              <a:t>Next time: Queuing </a:t>
            </a:r>
            <a:r>
              <a:rPr lang="en-US" altLang="ko-KR" dirty="0">
                <a:ea typeface="Gulim" panose="020B0600000101010101" pitchFamily="34" charset="-127"/>
                <a:sym typeface="Symbol" panose="05050102010706020507" pitchFamily="18" charset="2"/>
              </a:rPr>
              <a:t>Latency:</a:t>
            </a:r>
          </a:p>
          <a:p>
            <a:pPr lvl="1">
              <a:spcBef>
                <a:spcPct val="10000"/>
              </a:spcBef>
            </a:pPr>
            <a:r>
              <a:rPr lang="en-US" altLang="ko-KR" dirty="0">
                <a:ea typeface="Gulim" panose="020B0600000101010101" pitchFamily="34" charset="-127"/>
                <a:sym typeface="Symbol" panose="05050102010706020507" pitchFamily="18" charset="2"/>
              </a:rPr>
              <a:t>M/M/1 and M/G/1 queues: simplest to analyze</a:t>
            </a:r>
          </a:p>
          <a:p>
            <a:pPr lvl="1">
              <a:spcBef>
                <a:spcPct val="10000"/>
              </a:spcBef>
            </a:pPr>
            <a:r>
              <a:rPr lang="en-US" altLang="ko-KR" dirty="0">
                <a:ea typeface="Gulim" panose="020B0600000101010101" pitchFamily="34" charset="-127"/>
                <a:sym typeface="Symbol" panose="05050102010706020507" pitchFamily="18" charset="2"/>
              </a:rPr>
              <a:t>As utilization approaches 100%, latency  </a:t>
            </a:r>
          </a:p>
          <a:p>
            <a:pPr lvl="1">
              <a:spcBef>
                <a:spcPct val="10000"/>
              </a:spcBef>
              <a:buFontTx/>
              <a:buNone/>
            </a:pPr>
            <a:r>
              <a:rPr lang="en-US" altLang="ko-KR" dirty="0">
                <a:ea typeface="Gulim" panose="020B0600000101010101" pitchFamily="34" charset="-127"/>
              </a:rPr>
              <a:t>			</a:t>
            </a:r>
            <a:r>
              <a:rPr lang="en-US" altLang="ko-KR" dirty="0" err="1">
                <a:ea typeface="Gulim" panose="020B0600000101010101" pitchFamily="34" charset="-127"/>
              </a:rPr>
              <a:t>T</a:t>
            </a:r>
            <a:r>
              <a:rPr lang="en-US" altLang="ko-KR" baseline="-25000" dirty="0" err="1">
                <a:ea typeface="Gulim" panose="020B0600000101010101" pitchFamily="34" charset="-127"/>
              </a:rPr>
              <a:t>q</a:t>
            </a:r>
            <a:r>
              <a:rPr lang="en-US" altLang="ko-KR" dirty="0">
                <a:ea typeface="Gulim" panose="020B0600000101010101" pitchFamily="34" charset="-127"/>
              </a:rPr>
              <a:t> = </a:t>
            </a:r>
            <a:r>
              <a:rPr lang="en-US" altLang="ko-KR" dirty="0" err="1">
                <a:ea typeface="Gulim" panose="020B0600000101010101" pitchFamily="34" charset="-127"/>
              </a:rPr>
              <a:t>T</a:t>
            </a:r>
            <a:r>
              <a:rPr lang="en-US" altLang="ko-KR" baseline="-25000" dirty="0" err="1">
                <a:ea typeface="Gulim" panose="020B0600000101010101" pitchFamily="34" charset="-127"/>
              </a:rPr>
              <a:t>ser</a:t>
            </a:r>
            <a:r>
              <a:rPr lang="en-US" altLang="ko-KR" dirty="0">
                <a:ea typeface="Gulim" panose="020B0600000101010101" pitchFamily="34" charset="-127"/>
              </a:rPr>
              <a:t> x ½(1+C) x </a:t>
            </a:r>
            <a:r>
              <a:rPr lang="en-US" altLang="ko-KR" dirty="0" smtClean="0">
                <a:ea typeface="Gulim" panose="020B0600000101010101" pitchFamily="34" charset="-127"/>
                <a:sym typeface="Symbol" panose="05050102010706020507" pitchFamily="18" charset="2"/>
              </a:rPr>
              <a:t></a:t>
            </a:r>
            <a:r>
              <a:rPr lang="en-US" altLang="ko-KR" dirty="0" smtClean="0">
                <a:ea typeface="Gulim" panose="020B0600000101010101" pitchFamily="34" charset="-127"/>
              </a:rPr>
              <a:t>/(</a:t>
            </a:r>
            <a:r>
              <a:rPr lang="en-US" altLang="ko-KR" dirty="0">
                <a:ea typeface="Gulim" panose="020B0600000101010101" pitchFamily="34" charset="-127"/>
              </a:rPr>
              <a:t>1 – </a:t>
            </a:r>
            <a:r>
              <a:rPr lang="en-US" altLang="ko-KR" dirty="0" smtClean="0">
                <a:ea typeface="Gulim" panose="020B0600000101010101" pitchFamily="34" charset="-127"/>
                <a:sym typeface="Symbol" panose="05050102010706020507" pitchFamily="18" charset="2"/>
              </a:rPr>
              <a:t></a:t>
            </a:r>
            <a:r>
              <a:rPr lang="en-US" altLang="ko-KR" dirty="0" smtClean="0">
                <a:ea typeface="Gulim" panose="020B0600000101010101" pitchFamily="34" charset="-127"/>
              </a:rPr>
              <a:t>))</a:t>
            </a:r>
            <a:endParaRPr lang="en-US" altLang="ko-KR" dirty="0">
              <a:ea typeface="Gulim" panose="020B0600000101010101" pitchFamily="34" charset="-127"/>
            </a:endParaRPr>
          </a:p>
          <a:p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365751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7-03-20 at 4.39.01 PM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066800"/>
            <a:ext cx="2785767" cy="4343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5000" y="152400"/>
            <a:ext cx="8382000" cy="533400"/>
          </a:xfrm>
        </p:spPr>
        <p:txBody>
          <a:bodyPr/>
          <a:lstStyle/>
          <a:p>
            <a:r>
              <a:rPr lang="en-US" dirty="0"/>
              <a:t>Chip-scale Features of 2015 x86 (Sky Lake)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1400" y="762000"/>
            <a:ext cx="8382000" cy="5943600"/>
          </a:xfrm>
        </p:spPr>
        <p:txBody>
          <a:bodyPr>
            <a:normAutofit/>
          </a:bodyPr>
          <a:lstStyle/>
          <a:p>
            <a:r>
              <a:rPr lang="en-US" dirty="0"/>
              <a:t>Significant pieces:</a:t>
            </a:r>
          </a:p>
          <a:p>
            <a:pPr lvl="1"/>
            <a:r>
              <a:rPr lang="en-US" dirty="0"/>
              <a:t>Four OOO cores with deeper buffers</a:t>
            </a:r>
          </a:p>
          <a:p>
            <a:pPr lvl="2"/>
            <a:r>
              <a:rPr lang="en-US" dirty="0"/>
              <a:t>Intel MPX (Memory Protection Extensions)</a:t>
            </a:r>
          </a:p>
          <a:p>
            <a:pPr lvl="2"/>
            <a:r>
              <a:rPr lang="en-US" dirty="0"/>
              <a:t>Intel SGX (Software Guard Extensions)</a:t>
            </a:r>
          </a:p>
          <a:p>
            <a:pPr lvl="2"/>
            <a:r>
              <a:rPr lang="en-US" dirty="0"/>
              <a:t>Issue up to 6 </a:t>
            </a:r>
            <a:r>
              <a:rPr lang="en-US" dirty="0">
                <a:sym typeface="Symbol"/>
              </a:rPr>
              <a:t>-ops/cycle</a:t>
            </a:r>
            <a:endParaRPr lang="en-US" dirty="0"/>
          </a:p>
          <a:p>
            <a:pPr lvl="1"/>
            <a:r>
              <a:rPr lang="en-US" dirty="0"/>
              <a:t>GPU, System Agent (Mem, Fast I/O)</a:t>
            </a:r>
          </a:p>
          <a:p>
            <a:pPr lvl="1"/>
            <a:r>
              <a:rPr lang="en-US" dirty="0"/>
              <a:t>Large shared L3 cache with on-chip ring bus</a:t>
            </a:r>
          </a:p>
          <a:p>
            <a:pPr lvl="2"/>
            <a:r>
              <a:rPr lang="en-US" dirty="0"/>
              <a:t>2 MB/core instead of 1.5 MB/core</a:t>
            </a:r>
          </a:p>
          <a:p>
            <a:pPr lvl="2"/>
            <a:r>
              <a:rPr lang="en-US" dirty="0"/>
              <a:t>High-BW access to L3 Cache</a:t>
            </a:r>
          </a:p>
          <a:p>
            <a:r>
              <a:rPr lang="en-US" dirty="0"/>
              <a:t>Integrated I/O</a:t>
            </a:r>
          </a:p>
          <a:p>
            <a:pPr lvl="1"/>
            <a:r>
              <a:rPr lang="en-US" dirty="0"/>
              <a:t>Integrated memory controller (IMC)</a:t>
            </a:r>
          </a:p>
          <a:p>
            <a:pPr lvl="2"/>
            <a:r>
              <a:rPr lang="en-US" dirty="0"/>
              <a:t>Two independent channels of DRAM</a:t>
            </a:r>
          </a:p>
          <a:p>
            <a:pPr lvl="1"/>
            <a:r>
              <a:rPr lang="en-US" dirty="0"/>
              <a:t>High-speed PCI-Express (for Graphics cards)</a:t>
            </a:r>
          </a:p>
          <a:p>
            <a:pPr lvl="1"/>
            <a:r>
              <a:rPr lang="en-US" dirty="0"/>
              <a:t>Direct Media Interface (DMI) Connection to PCH (Platform Control Hub)</a:t>
            </a:r>
          </a:p>
        </p:txBody>
      </p:sp>
    </p:spTree>
    <p:extLst>
      <p:ext uri="{BB962C8B-B14F-4D97-AF65-F5344CB8AC3E}">
        <p14:creationId xmlns:p14="http://schemas.microsoft.com/office/powerpoint/2010/main" val="286736073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Sky Lake I/O: PCH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00800" y="952500"/>
            <a:ext cx="4876800" cy="5448300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Platform Controller Hub</a:t>
            </a:r>
          </a:p>
          <a:p>
            <a:pPr lvl="1"/>
            <a:r>
              <a:rPr lang="en-US" sz="2400" dirty="0"/>
              <a:t>Connected to processor with proprietary bus</a:t>
            </a:r>
          </a:p>
          <a:p>
            <a:pPr lvl="2"/>
            <a:r>
              <a:rPr lang="en-US" dirty="0"/>
              <a:t>Direct Media Interface</a:t>
            </a:r>
          </a:p>
          <a:p>
            <a:r>
              <a:rPr lang="en-US" dirty="0"/>
              <a:t>Types of I/O on PCH:</a:t>
            </a:r>
          </a:p>
          <a:p>
            <a:pPr lvl="1"/>
            <a:r>
              <a:rPr lang="en-US" sz="2400" dirty="0"/>
              <a:t>USB, Ethernet</a:t>
            </a:r>
          </a:p>
          <a:p>
            <a:pPr lvl="1"/>
            <a:r>
              <a:rPr lang="en-US" sz="2400" dirty="0"/>
              <a:t>Thunderbolt 3</a:t>
            </a:r>
          </a:p>
          <a:p>
            <a:pPr lvl="1"/>
            <a:r>
              <a:rPr lang="en-US" sz="2400" dirty="0"/>
              <a:t>Audio, BIOS support</a:t>
            </a:r>
          </a:p>
          <a:p>
            <a:pPr lvl="1"/>
            <a:r>
              <a:rPr lang="en-US" sz="2400" dirty="0"/>
              <a:t>More PCI Express (lower speed than on Processor)</a:t>
            </a:r>
          </a:p>
          <a:p>
            <a:pPr lvl="1"/>
            <a:r>
              <a:rPr lang="en-US" sz="2400" dirty="0"/>
              <a:t>SATA (for Disks)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96404" y="5105400"/>
            <a:ext cx="410240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0" dirty="0">
                <a:latin typeface="Gill Sans" charset="0"/>
                <a:ea typeface="Gill Sans" charset="0"/>
                <a:cs typeface="Gill Sans" charset="0"/>
              </a:rPr>
              <a:t>Sky Lake</a:t>
            </a:r>
          </a:p>
          <a:p>
            <a:pPr algn="ctr"/>
            <a:r>
              <a:rPr lang="en-US" sz="3200" b="0" dirty="0">
                <a:latin typeface="Gill Sans" charset="0"/>
                <a:ea typeface="Gill Sans" charset="0"/>
                <a:cs typeface="Gill Sans" charset="0"/>
              </a:rPr>
              <a:t>System Configuration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90600"/>
            <a:ext cx="4818814" cy="3711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35865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Operational Parameters for I/O</a:t>
            </a:r>
          </a:p>
        </p:txBody>
      </p:sp>
      <p:sp>
        <p:nvSpPr>
          <p:cNvPr id="2765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43000" y="914400"/>
            <a:ext cx="9906000" cy="5715000"/>
          </a:xfrm>
        </p:spPr>
        <p:txBody>
          <a:bodyPr>
            <a:normAutofit/>
          </a:bodyPr>
          <a:lstStyle/>
          <a:p>
            <a:r>
              <a:rPr lang="en-US" dirty="0"/>
              <a:t>Data granularity: Byte vs. Block</a:t>
            </a:r>
          </a:p>
          <a:p>
            <a:pPr lvl="1"/>
            <a:r>
              <a:rPr lang="en-US" dirty="0"/>
              <a:t>Some devices provide single byte at a time (e.g., keyboard)</a:t>
            </a:r>
          </a:p>
          <a:p>
            <a:pPr lvl="1"/>
            <a:r>
              <a:rPr lang="en-US" dirty="0"/>
              <a:t>Others provide whole blocks (e.g., disks, networks, etc.)</a:t>
            </a:r>
          </a:p>
          <a:p>
            <a:pPr lvl="5"/>
            <a:endParaRPr lang="en-US" dirty="0"/>
          </a:p>
          <a:p>
            <a:r>
              <a:rPr lang="en-US" dirty="0"/>
              <a:t>Access pattern: Sequential vs. Random</a:t>
            </a:r>
          </a:p>
          <a:p>
            <a:pPr lvl="1"/>
            <a:r>
              <a:rPr lang="en-US" dirty="0"/>
              <a:t>Some devices must be accessed sequentially (e.g., tape)</a:t>
            </a:r>
          </a:p>
          <a:p>
            <a:pPr lvl="1"/>
            <a:r>
              <a:rPr lang="en-US" dirty="0"/>
              <a:t>Others can be accessed “randomly” (e.g., disk, cd, etc.)</a:t>
            </a:r>
          </a:p>
          <a:p>
            <a:pPr lvl="2"/>
            <a:r>
              <a:rPr lang="en-US" dirty="0"/>
              <a:t>Fixed overhead to start transfers</a:t>
            </a:r>
          </a:p>
          <a:p>
            <a:pPr lvl="1"/>
            <a:r>
              <a:rPr lang="en-US" dirty="0"/>
              <a:t>Some devices require continual monitoring</a:t>
            </a:r>
          </a:p>
          <a:p>
            <a:pPr lvl="1"/>
            <a:r>
              <a:rPr lang="en-US" dirty="0"/>
              <a:t>Others generate interrupts when they need service</a:t>
            </a:r>
          </a:p>
          <a:p>
            <a:pPr lvl="5"/>
            <a:endParaRPr lang="en-US" dirty="0"/>
          </a:p>
          <a:p>
            <a:r>
              <a:rPr lang="en-US" dirty="0"/>
              <a:t>Transfer Mechanism: Programmed IO and DMA</a:t>
            </a:r>
          </a:p>
        </p:txBody>
      </p:sp>
    </p:spTree>
    <p:extLst>
      <p:ext uri="{BB962C8B-B14F-4D97-AF65-F5344CB8AC3E}">
        <p14:creationId xmlns:p14="http://schemas.microsoft.com/office/powerpoint/2010/main" val="150642112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650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7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723725"/>
            <a:ext cx="9906000" cy="60960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ct val="5000"/>
              </a:spcBef>
            </a:pPr>
            <a:r>
              <a:rPr lang="en-US" dirty="0">
                <a:solidFill>
                  <a:schemeClr val="hlink"/>
                </a:solidFill>
                <a:ea typeface="MS PGothic" charset="0"/>
              </a:rPr>
              <a:t>Programmed I/O:</a:t>
            </a:r>
          </a:p>
          <a:p>
            <a:pPr lvl="1">
              <a:lnSpc>
                <a:spcPct val="100000"/>
              </a:lnSpc>
              <a:spcBef>
                <a:spcPct val="5000"/>
              </a:spcBef>
            </a:pPr>
            <a:r>
              <a:rPr lang="en-US" sz="2000" dirty="0">
                <a:ea typeface="MS PGothic" charset="0"/>
              </a:rPr>
              <a:t>Each byte transferred via processor in/out or load/store</a:t>
            </a:r>
          </a:p>
          <a:p>
            <a:pPr lvl="1">
              <a:lnSpc>
                <a:spcPct val="100000"/>
              </a:lnSpc>
              <a:spcBef>
                <a:spcPct val="5000"/>
              </a:spcBef>
            </a:pPr>
            <a:r>
              <a:rPr lang="en-US" sz="2000" dirty="0">
                <a:ea typeface="MS PGothic" charset="0"/>
              </a:rPr>
              <a:t>Pro: Simple hardware, easy to program</a:t>
            </a:r>
          </a:p>
          <a:p>
            <a:pPr lvl="1">
              <a:lnSpc>
                <a:spcPct val="100000"/>
              </a:lnSpc>
              <a:spcBef>
                <a:spcPct val="5000"/>
              </a:spcBef>
            </a:pPr>
            <a:r>
              <a:rPr lang="en-US" sz="2000" dirty="0">
                <a:ea typeface="MS PGothic" charset="0"/>
              </a:rPr>
              <a:t>Con: Consumes processor cycles </a:t>
            </a:r>
            <a:r>
              <a:rPr lang="en-US" sz="2000" dirty="0">
                <a:ea typeface="MS PGothic" charset="0"/>
                <a:sym typeface="Symbol" charset="0"/>
              </a:rPr>
              <a:t>proportional to data size</a:t>
            </a:r>
          </a:p>
          <a:p>
            <a:pPr lvl="3">
              <a:lnSpc>
                <a:spcPct val="100000"/>
              </a:lnSpc>
              <a:spcBef>
                <a:spcPct val="5000"/>
              </a:spcBef>
            </a:pPr>
            <a:endParaRPr lang="el-GR" sz="1800" dirty="0">
              <a:ea typeface="MS PGothic" charset="0"/>
              <a:sym typeface="Symbol" charset="0"/>
            </a:endParaRPr>
          </a:p>
          <a:p>
            <a:pPr>
              <a:lnSpc>
                <a:spcPct val="100000"/>
              </a:lnSpc>
              <a:spcBef>
                <a:spcPct val="5000"/>
              </a:spcBef>
            </a:pPr>
            <a:r>
              <a:rPr lang="en-US" dirty="0">
                <a:solidFill>
                  <a:schemeClr val="hlink"/>
                </a:solidFill>
                <a:ea typeface="MS PGothic" charset="0"/>
              </a:rPr>
              <a:t>Direct Memory Access:</a:t>
            </a:r>
          </a:p>
          <a:p>
            <a:pPr lvl="1">
              <a:lnSpc>
                <a:spcPct val="100000"/>
              </a:lnSpc>
              <a:spcBef>
                <a:spcPct val="5000"/>
              </a:spcBef>
            </a:pPr>
            <a:r>
              <a:rPr lang="en-US" sz="2000" dirty="0">
                <a:ea typeface="MS PGothic" charset="0"/>
              </a:rPr>
              <a:t>Give controller access to memory bus</a:t>
            </a:r>
          </a:p>
          <a:p>
            <a:pPr lvl="1">
              <a:lnSpc>
                <a:spcPct val="100000"/>
              </a:lnSpc>
              <a:spcBef>
                <a:spcPct val="5000"/>
              </a:spcBef>
            </a:pPr>
            <a:r>
              <a:rPr lang="en-US" sz="2000" dirty="0">
                <a:ea typeface="MS PGothic" charset="0"/>
              </a:rPr>
              <a:t>Ask it to transfer </a:t>
            </a:r>
            <a:br>
              <a:rPr lang="en-US" sz="2000" dirty="0">
                <a:ea typeface="MS PGothic" charset="0"/>
              </a:rPr>
            </a:br>
            <a:r>
              <a:rPr lang="en-US" sz="2000" dirty="0">
                <a:ea typeface="MS PGothic" charset="0"/>
              </a:rPr>
              <a:t>data blocks to/from </a:t>
            </a:r>
            <a:br>
              <a:rPr lang="en-US" sz="2000" dirty="0">
                <a:ea typeface="MS PGothic" charset="0"/>
              </a:rPr>
            </a:br>
            <a:r>
              <a:rPr lang="en-US" sz="2000" dirty="0">
                <a:ea typeface="MS PGothic" charset="0"/>
              </a:rPr>
              <a:t>memory directly</a:t>
            </a:r>
          </a:p>
          <a:p>
            <a:pPr>
              <a:lnSpc>
                <a:spcPct val="100000"/>
              </a:lnSpc>
              <a:spcBef>
                <a:spcPct val="5000"/>
              </a:spcBef>
            </a:pPr>
            <a:endParaRPr lang="en-US" dirty="0">
              <a:ea typeface="MS PGothic" charset="0"/>
            </a:endParaRPr>
          </a:p>
          <a:p>
            <a:pPr>
              <a:lnSpc>
                <a:spcPct val="100000"/>
              </a:lnSpc>
              <a:spcBef>
                <a:spcPct val="5000"/>
              </a:spcBef>
            </a:pPr>
            <a:r>
              <a:rPr lang="en-US" dirty="0">
                <a:ea typeface="MS PGothic" charset="0"/>
              </a:rPr>
              <a:t>Sample interaction </a:t>
            </a:r>
            <a:r>
              <a:rPr lang="en-US" dirty="0" smtClean="0">
                <a:ea typeface="MS PGothic" charset="0"/>
              </a:rPr>
              <a:t>with </a:t>
            </a:r>
            <a:r>
              <a:rPr lang="en-US" dirty="0">
                <a:ea typeface="MS PGothic" charset="0"/>
              </a:rPr>
              <a:t>DMA controller</a:t>
            </a:r>
            <a:br>
              <a:rPr lang="en-US" dirty="0">
                <a:ea typeface="MS PGothic" charset="0"/>
              </a:rPr>
            </a:br>
            <a:r>
              <a:rPr lang="en-US" dirty="0">
                <a:ea typeface="MS PGothic" charset="0"/>
              </a:rPr>
              <a:t>(from OSC book):</a:t>
            </a:r>
          </a:p>
        </p:txBody>
      </p:sp>
      <p:pic>
        <p:nvPicPr>
          <p:cNvPr id="841732" name="Picture 4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4" t="5923" r="464" b="5925"/>
          <a:stretch>
            <a:fillRect/>
          </a:stretch>
        </p:blipFill>
        <p:spPr bwMode="auto">
          <a:xfrm>
            <a:off x="6324600" y="2286000"/>
            <a:ext cx="5715000" cy="3813175"/>
          </a:xfrm>
          <a:prstGeom prst="rect">
            <a:avLst/>
          </a:prstGeom>
          <a:noFill/>
          <a:ln w="38100" cmpd="dbl">
            <a:solidFill>
              <a:srgbClr val="CC66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7585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152400"/>
            <a:ext cx="8534400" cy="533400"/>
          </a:xfrm>
        </p:spPr>
        <p:txBody>
          <a:bodyPr>
            <a:normAutofit/>
          </a:bodyPr>
          <a:lstStyle/>
          <a:p>
            <a:r>
              <a:rPr lang="en-US" dirty="0">
                <a:ea typeface="MS PGothic" charset="0"/>
              </a:rPr>
              <a:t>Transferring Data To/From Controller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9434526" y="2323926"/>
            <a:ext cx="304800" cy="346249"/>
            <a:chOff x="7848600" y="1868382"/>
            <a:chExt cx="304800" cy="346249"/>
          </a:xfrm>
        </p:grpSpPr>
        <p:sp>
          <p:nvSpPr>
            <p:cNvPr id="3" name="Oval 2"/>
            <p:cNvSpPr/>
            <p:nvPr/>
          </p:nvSpPr>
          <p:spPr bwMode="auto">
            <a:xfrm>
              <a:off x="7848600" y="1905000"/>
              <a:ext cx="304800" cy="304800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Comic Sans MS" pitchFamily="66" charset="0"/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7853318" y="1868382"/>
              <a:ext cx="300082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dirty="0">
                  <a:solidFill>
                    <a:srgbClr val="FF0000"/>
                  </a:solidFill>
                  <a:latin typeface="Times New Roman"/>
                  <a:cs typeface="Times New Roman"/>
                </a:rPr>
                <a:t>1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8215326" y="2720974"/>
            <a:ext cx="1549400" cy="2159000"/>
            <a:chOff x="5105400" y="3479800"/>
            <a:chExt cx="1549400" cy="2159000"/>
          </a:xfrm>
        </p:grpSpPr>
        <p:sp>
          <p:nvSpPr>
            <p:cNvPr id="8" name="Freeform 7"/>
            <p:cNvSpPr/>
            <p:nvPr/>
          </p:nvSpPr>
          <p:spPr>
            <a:xfrm>
              <a:off x="5105400" y="3479800"/>
              <a:ext cx="1549400" cy="2159000"/>
            </a:xfrm>
            <a:custGeom>
              <a:avLst/>
              <a:gdLst>
                <a:gd name="connsiteX0" fmla="*/ 368300 w 368300"/>
                <a:gd name="connsiteY0" fmla="*/ 0 h 850900"/>
                <a:gd name="connsiteX1" fmla="*/ 304800 w 368300"/>
                <a:gd name="connsiteY1" fmla="*/ 584200 h 850900"/>
                <a:gd name="connsiteX2" fmla="*/ 0 w 368300"/>
                <a:gd name="connsiteY2" fmla="*/ 850900 h 850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8300" h="850900">
                  <a:moveTo>
                    <a:pt x="368300" y="0"/>
                  </a:moveTo>
                  <a:cubicBezTo>
                    <a:pt x="367241" y="221191"/>
                    <a:pt x="366183" y="442383"/>
                    <a:pt x="304800" y="584200"/>
                  </a:cubicBezTo>
                  <a:cubicBezTo>
                    <a:pt x="243417" y="726017"/>
                    <a:pt x="0" y="850900"/>
                    <a:pt x="0" y="850900"/>
                  </a:cubicBezTo>
                </a:path>
              </a:pathLst>
            </a:custGeom>
            <a:ln w="28575" cmpd="sng">
              <a:solidFill>
                <a:srgbClr val="FF0000"/>
              </a:solidFill>
              <a:headEnd type="none"/>
              <a:tailEnd type="triangle"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omic Sans MS" pitchFamily="66" charset="0"/>
              </a:endParaRPr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6324600" y="4530551"/>
              <a:ext cx="304800" cy="346249"/>
              <a:chOff x="7848600" y="1868382"/>
              <a:chExt cx="304800" cy="346249"/>
            </a:xfrm>
          </p:grpSpPr>
          <p:sp>
            <p:nvSpPr>
              <p:cNvPr id="12" name="Oval 11"/>
              <p:cNvSpPr/>
              <p:nvPr/>
            </p:nvSpPr>
            <p:spPr bwMode="auto">
              <a:xfrm>
                <a:off x="7848600" y="1905000"/>
                <a:ext cx="304800" cy="304800"/>
              </a:xfrm>
              <a:prstGeom prst="ellipse">
                <a:avLst/>
              </a:prstGeom>
              <a:solidFill>
                <a:schemeClr val="bg1"/>
              </a:solidFill>
              <a:ln w="2857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omic Sans MS" pitchFamily="66" charset="0"/>
                </a:endParaRPr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7853318" y="1868382"/>
                <a:ext cx="300082" cy="3462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dirty="0">
                    <a:solidFill>
                      <a:srgbClr val="FF0000"/>
                    </a:solidFill>
                    <a:latin typeface="Times New Roman"/>
                    <a:cs typeface="Times New Roman"/>
                  </a:rPr>
                  <a:t>2</a:t>
                </a:r>
              </a:p>
            </p:txBody>
          </p:sp>
        </p:grpSp>
      </p:grpSp>
      <p:grpSp>
        <p:nvGrpSpPr>
          <p:cNvPr id="15" name="Group 14"/>
          <p:cNvGrpSpPr/>
          <p:nvPr/>
        </p:nvGrpSpPr>
        <p:grpSpPr>
          <a:xfrm>
            <a:off x="7986726" y="4117974"/>
            <a:ext cx="304800" cy="811032"/>
            <a:chOff x="4876800" y="4876800"/>
            <a:chExt cx="304800" cy="811032"/>
          </a:xfrm>
        </p:grpSpPr>
        <p:cxnSp>
          <p:nvCxnSpPr>
            <p:cNvPr id="5" name="Straight Arrow Connector 4"/>
            <p:cNvCxnSpPr/>
            <p:nvPr/>
          </p:nvCxnSpPr>
          <p:spPr>
            <a:xfrm flipV="1">
              <a:off x="4876800" y="4876800"/>
              <a:ext cx="304800" cy="811032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Group 17"/>
            <p:cNvGrpSpPr/>
            <p:nvPr/>
          </p:nvGrpSpPr>
          <p:grpSpPr>
            <a:xfrm>
              <a:off x="4876800" y="5105400"/>
              <a:ext cx="304800" cy="346249"/>
              <a:chOff x="7848600" y="1868382"/>
              <a:chExt cx="304800" cy="346249"/>
            </a:xfrm>
          </p:grpSpPr>
          <p:sp>
            <p:nvSpPr>
              <p:cNvPr id="19" name="Oval 18"/>
              <p:cNvSpPr/>
              <p:nvPr/>
            </p:nvSpPr>
            <p:spPr bwMode="auto">
              <a:xfrm>
                <a:off x="7848600" y="1905000"/>
                <a:ext cx="304800" cy="304800"/>
              </a:xfrm>
              <a:prstGeom prst="ellipse">
                <a:avLst/>
              </a:prstGeom>
              <a:solidFill>
                <a:schemeClr val="bg1"/>
              </a:solidFill>
              <a:ln w="2857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omic Sans MS" pitchFamily="66" charset="0"/>
                </a:endParaRP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7853318" y="1868382"/>
                <a:ext cx="300082" cy="3462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dirty="0">
                    <a:solidFill>
                      <a:srgbClr val="FF0000"/>
                    </a:solidFill>
                    <a:latin typeface="Times New Roman"/>
                    <a:cs typeface="Times New Roman"/>
                  </a:rPr>
                  <a:t>3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0931713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7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7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7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7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7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7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7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73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1731" grpId="0" build="p"/>
    </p:bldLst>
  </p:timing>
</p:sld>
</file>

<file path=ppt/theme/theme1.xml><?xml version="1.0" encoding="utf-8"?>
<a:theme xmlns:a="http://schemas.openxmlformats.org/drawingml/2006/main" name="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omic Sans MS"/>
        <a:ea typeface=""/>
        <a:cs typeface=""/>
      </a:majorFont>
      <a:minorFont>
        <a:latin typeface="Comic Sans M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800" b="1" i="0" u="none" strike="noStrike" cap="none" normalizeH="0" baseline="0" dirty="0" smtClean="0">
            <a:ln>
              <a:noFill/>
            </a:ln>
            <a:solidFill>
              <a:schemeClr val="tx1"/>
            </a:solidFill>
            <a:effectLst/>
            <a:latin typeface="Gill Sans Light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5715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mic Sans MS" pitchFamily="66" charset="0"/>
          </a:defRPr>
        </a:defPPr>
      </a:lstStyle>
    </a:lnDef>
    <a:txDef>
      <a:spPr>
        <a:noFill/>
      </a:spPr>
      <a:bodyPr wrap="none" rtlCol="0">
        <a:spAutoFit/>
      </a:bodyPr>
      <a:lstStyle>
        <a:defPPr>
          <a:defRPr dirty="0">
            <a:latin typeface="Gill Sans Light"/>
          </a:defRPr>
        </a:defPPr>
      </a:lstStyle>
    </a:txDef>
  </a:objectDefaults>
  <a:extraClrSchemeLst>
    <a:extraClrScheme>
      <a:clrScheme name="Offic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104389</TotalTime>
  <Pages>60</Pages>
  <Words>4449</Words>
  <Application>Microsoft Office PowerPoint</Application>
  <PresentationFormat>Widescreen</PresentationFormat>
  <Paragraphs>725</Paragraphs>
  <Slides>53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17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71" baseType="lpstr">
      <vt:lpstr>ＭＳ Ｐゴシック</vt:lpstr>
      <vt:lpstr>ＭＳ Ｐゴシック</vt:lpstr>
      <vt:lpstr>Arial</vt:lpstr>
      <vt:lpstr>Ariel</vt:lpstr>
      <vt:lpstr>Cambria Math</vt:lpstr>
      <vt:lpstr>Comic Sans MS</vt:lpstr>
      <vt:lpstr>Consolas</vt:lpstr>
      <vt:lpstr>Courier New</vt:lpstr>
      <vt:lpstr>Gill Sans</vt:lpstr>
      <vt:lpstr>Gill Sans Light</vt:lpstr>
      <vt:lpstr>Gulim</vt:lpstr>
      <vt:lpstr>Gulim</vt:lpstr>
      <vt:lpstr>Helvetica</vt:lpstr>
      <vt:lpstr>Helvetica Neue </vt:lpstr>
      <vt:lpstr>Helvetica Neue Light</vt:lpstr>
      <vt:lpstr>Symbol</vt:lpstr>
      <vt:lpstr>Times New Roman</vt:lpstr>
      <vt:lpstr>Office</vt:lpstr>
      <vt:lpstr>CS162 Operating Systems and Systems Programming Lecture 18  General I/O (Con’t), Storage Devices, Performance</vt:lpstr>
      <vt:lpstr>Recall: How does the Processor Talk to the Device?</vt:lpstr>
      <vt:lpstr>Port-Mapped I/O in Pintos Speaker Driver</vt:lpstr>
      <vt:lpstr>Example: Memory-Mapped Display Controller</vt:lpstr>
      <vt:lpstr>There’s more than just a CPU in there!</vt:lpstr>
      <vt:lpstr>Chip-scale Features of 2015 x86 (Sky Lake)</vt:lpstr>
      <vt:lpstr>Sky Lake I/O: PCH</vt:lpstr>
      <vt:lpstr>Operational Parameters for I/O</vt:lpstr>
      <vt:lpstr>Transferring Data To/From Controller</vt:lpstr>
      <vt:lpstr>Transferring Data To/From Controller</vt:lpstr>
      <vt:lpstr>I/O Device Notifying the OS</vt:lpstr>
      <vt:lpstr>Kernel Device Structure</vt:lpstr>
      <vt:lpstr>Recall: Device Drivers</vt:lpstr>
      <vt:lpstr>Recall: Life Cycle of An I/O Request</vt:lpstr>
      <vt:lpstr>The Goal of the I/O Subsystem</vt:lpstr>
      <vt:lpstr>Want Standard Interfaces to Devices</vt:lpstr>
      <vt:lpstr>How Does User Deal with Timing?</vt:lpstr>
      <vt:lpstr>Storage Devices</vt:lpstr>
      <vt:lpstr>Hard Disk Drives (HDDs)</vt:lpstr>
      <vt:lpstr>The Amazing Magnetic Disk</vt:lpstr>
      <vt:lpstr>The Amazing Magnetic Disk</vt:lpstr>
      <vt:lpstr>Shingled Magnetic Recording (SMR)</vt:lpstr>
      <vt:lpstr>Review: Magnetic Disks</vt:lpstr>
      <vt:lpstr>Typical Numbers for Magnetic Disk</vt:lpstr>
      <vt:lpstr>Disk Performance Example</vt:lpstr>
      <vt:lpstr>Lots of Intelligence in the Controller</vt:lpstr>
      <vt:lpstr>Hard Drive Prices over Time</vt:lpstr>
      <vt:lpstr>Example of Current HDDs</vt:lpstr>
      <vt:lpstr>Solid State Disks (SSDs)</vt:lpstr>
      <vt:lpstr>FLASH Memory</vt:lpstr>
      <vt:lpstr>Flash Memory (Con’t)</vt:lpstr>
      <vt:lpstr>SSD Architecture – Reads</vt:lpstr>
      <vt:lpstr>SSD Architecture – Writes</vt:lpstr>
      <vt:lpstr>SSD Architecture – Writes</vt:lpstr>
      <vt:lpstr>Solution – Two Systems Principles</vt:lpstr>
      <vt:lpstr>Flash Translation Layer</vt:lpstr>
      <vt:lpstr>Some “Current” (large) 3.5in SSDs</vt:lpstr>
      <vt:lpstr>Amusing calculation:  Is a full Kindle heavier than an empty one?</vt:lpstr>
      <vt:lpstr>SSD Summary</vt:lpstr>
      <vt:lpstr>SSD Summary</vt:lpstr>
      <vt:lpstr>Nano-Tube Memory (NANTERO)</vt:lpstr>
      <vt:lpstr>Ways of Measuring Performance: Times (s) and Rates (op/s)</vt:lpstr>
      <vt:lpstr>Example: Overhead in Fast Network</vt:lpstr>
      <vt:lpstr>Example: 10 ms Startup Cost (e.g., Disk)</vt:lpstr>
      <vt:lpstr>What Determines Peak BW for I/O?</vt:lpstr>
      <vt:lpstr>Overall Performance for I/O Path</vt:lpstr>
      <vt:lpstr>Sequential Server Performance</vt:lpstr>
      <vt:lpstr>Single Pipelined Server</vt:lpstr>
      <vt:lpstr>Example Systems “Pipelines”</vt:lpstr>
      <vt:lpstr>Multiple Servers</vt:lpstr>
      <vt:lpstr>Example Systems “Parallelism”</vt:lpstr>
      <vt:lpstr>Conclusion (1/2)</vt:lpstr>
      <vt:lpstr>Conclusion (2/2)</vt:lpstr>
    </vt:vector>
  </TitlesOfParts>
  <Company>UC Berkeley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1: Course Introduction and Overview</dc:title>
  <dc:creator>John D. Kubiatowicz</dc:creator>
  <dc:description>Imported some pictures from Silbershatz (c) 2005</dc:description>
  <cp:lastModifiedBy>kubitron</cp:lastModifiedBy>
  <cp:revision>1063</cp:revision>
  <cp:lastPrinted>2022-03-30T04:20:06Z</cp:lastPrinted>
  <dcterms:created xsi:type="dcterms:W3CDTF">1995-08-12T11:37:26Z</dcterms:created>
  <dcterms:modified xsi:type="dcterms:W3CDTF">2022-04-05T06:17:32Z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Owner">
    <vt:lpwstr>Joseph</vt:lpwstr>
  </property>
  <property fmtid="{D5CDD505-2E9C-101B-9397-08002B2CF9AE}" pid="3" name="Semester">
    <vt:lpwstr>Spring 2006</vt:lpwstr>
  </property>
</Properties>
</file>